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Masters/slideMaster1.xml" ContentType="application/vnd.openxmlformats-officedocument.presentationml.slideMaster+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5.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7.xml" ContentType="application/vnd.openxmlformats-officedocument.presentationml.notesSlide+xml"/>
  <Override PartName="/ppt/slideLayouts/slideLayout1.xml" ContentType="application/vnd.openxmlformats-officedocument.presentationml.slideLayout+xml"/>
  <Override PartName="/ppt/notesSlides/notesSlide26.xml" ContentType="application/vnd.openxmlformats-officedocument.presentationml.notesSlid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28.xml" ContentType="application/vnd.openxmlformats-officedocument.presentationml.notesSlide+xml"/>
  <Override PartName="/ppt/notesSlides/notesSlide16.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84" r:id="rId22"/>
    <p:sldId id="276" r:id="rId23"/>
    <p:sldId id="277" r:id="rId24"/>
    <p:sldId id="278" r:id="rId25"/>
    <p:sldId id="279" r:id="rId26"/>
    <p:sldId id="280" r:id="rId27"/>
    <p:sldId id="281" r:id="rId28"/>
    <p:sldId id="282" r:id="rId29"/>
  </p:sldIdLst>
  <p:sldSz cx="9144000" cy="5143500" type="screen16x9"/>
  <p:notesSz cx="6858000" cy="9144000"/>
  <p:embeddedFontLst>
    <p:embeddedFont>
      <p:font typeface="Arial Narrow" panose="020B0606020202030204" pitchFamily="34" charset="0"/>
      <p:regular r:id="rId31"/>
      <p:bold r:id="rId32"/>
      <p:italic r:id="rId33"/>
      <p:boldItalic r:id="rId34"/>
    </p:embeddedFont>
    <p:embeddedFont>
      <p:font typeface="Calibri" panose="020F0502020204030204" pitchFamily="34" charset="0"/>
      <p:regular r:id="rId35"/>
      <p:bold r:id="rId36"/>
      <p:italic r:id="rId37"/>
      <p:boldItalic r:id="rId38"/>
    </p:embeddedFont>
    <p:embeddedFont>
      <p:font typeface="Georgia" panose="02040502050405020303" pitchFamily="18" charset="0"/>
      <p:regular r:id="rId39"/>
      <p:bold r:id="rId40"/>
      <p:italic r:id="rId41"/>
      <p:boldItalic r:id="rId42"/>
    </p:embeddedFont>
    <p:embeddedFont>
      <p:font typeface="Helvetica Neue" panose="020B0604020202020204" charset="0"/>
      <p:regular r:id="rId43"/>
      <p:bold r:id="rId44"/>
      <p:italic r:id="rId45"/>
      <p:boldItalic r:id="rId46"/>
    </p:embeddedFont>
    <p:embeddedFont>
      <p:font typeface="Lato" panose="020F0502020204030203" pitchFamily="34" charset="0"/>
      <p:regular r:id="rId47"/>
      <p:bold r:id="rId48"/>
      <p:italic r:id="rId49"/>
      <p:boldItalic r:id="rId50"/>
    </p:embeddedFont>
    <p:embeddedFont>
      <p:font typeface="Overlock" panose="020B0604020202020204" charset="0"/>
      <p:regular r:id="rId51"/>
      <p:bold r:id="rId52"/>
      <p:italic r:id="rId53"/>
      <p:boldItalic r:id="rId54"/>
    </p:embeddedFont>
    <p:embeddedFont>
      <p:font typeface="Raleway" pitchFamily="2" charset="0"/>
      <p:regular r:id="rId55"/>
      <p:bold r:id="rId56"/>
      <p:italic r:id="rId57"/>
      <p:boldItalic r:id="rId58"/>
    </p:embeddedFont>
    <p:embeddedFont>
      <p:font typeface="Roboto" panose="02000000000000000000" pitchFamily="2" charset="0"/>
      <p:regular r:id="rId59"/>
      <p:bold r:id="rId60"/>
      <p:italic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51">
          <p15:clr>
            <a:srgbClr val="747775"/>
          </p15:clr>
        </p15:guide>
        <p15:guide id="2" pos="5682">
          <p15:clr>
            <a:srgbClr val="747775"/>
          </p15:clr>
        </p15:guide>
        <p15:guide id="3" orient="horz" pos="476">
          <p15:clr>
            <a:srgbClr val="747775"/>
          </p15:clr>
        </p15:guide>
        <p15:guide id="4" orient="horz" pos="1159">
          <p15:clr>
            <a:srgbClr val="747775"/>
          </p15:clr>
        </p15:guide>
        <p15:guide id="5" pos="1897">
          <p15:clr>
            <a:srgbClr val="747775"/>
          </p15:clr>
        </p15:guide>
        <p15:guide id="6" pos="199">
          <p15:clr>
            <a:srgbClr val="747775"/>
          </p15:clr>
        </p15:guide>
        <p15:guide id="7" orient="horz" pos="1400">
          <p15:clr>
            <a:srgbClr val="747775"/>
          </p15:clr>
        </p15:guide>
        <p15:guide id="8"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799E966-E368-48BB-821F-4C26B1A617E4}">
  <a:tblStyle styleId="{6799E966-E368-48BB-821F-4C26B1A617E4}"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6" d="100"/>
          <a:sy n="136" d="100"/>
        </p:scale>
        <p:origin x="816" y="132"/>
      </p:cViewPr>
      <p:guideLst>
        <p:guide pos="51"/>
        <p:guide pos="5682"/>
        <p:guide orient="horz" pos="476"/>
        <p:guide orient="horz" pos="1159"/>
        <p:guide pos="1897"/>
        <p:guide pos="199"/>
        <p:guide orient="horz" pos="140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font" Target="fonts/font12.fntdata"/><Relationship Id="rId47" Type="http://schemas.openxmlformats.org/officeDocument/2006/relationships/font" Target="fonts/font17.fntdata"/><Relationship Id="rId63" Type="http://schemas.openxmlformats.org/officeDocument/2006/relationships/presProps" Target="presProps.xml"/><Relationship Id="rId68"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3" Type="http://schemas.openxmlformats.org/officeDocument/2006/relationships/font" Target="fonts/font23.fntdata"/><Relationship Id="rId58" Type="http://schemas.openxmlformats.org/officeDocument/2006/relationships/font" Target="fonts/font28.fntdata"/><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31.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font" Target="fonts/font18.fntdata"/><Relationship Id="rId56" Type="http://schemas.openxmlformats.org/officeDocument/2006/relationships/font" Target="fonts/font26.fntdata"/><Relationship Id="rId64" Type="http://schemas.openxmlformats.org/officeDocument/2006/relationships/viewProps" Target="viewProps.xml"/><Relationship Id="rId69" Type="http://schemas.openxmlformats.org/officeDocument/2006/relationships/customXml" Target="../customXml/item3.xml"/><Relationship Id="rId8" Type="http://schemas.openxmlformats.org/officeDocument/2006/relationships/slide" Target="slides/slide7.xml"/><Relationship Id="rId51" Type="http://schemas.openxmlformats.org/officeDocument/2006/relationships/font" Target="fonts/font2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59" Type="http://schemas.openxmlformats.org/officeDocument/2006/relationships/font" Target="fonts/font29.fntdata"/><Relationship Id="rId67"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font" Target="fonts/font11.fntdata"/><Relationship Id="rId54" Type="http://schemas.openxmlformats.org/officeDocument/2006/relationships/font" Target="fonts/font24.fntdata"/><Relationship Id="rId62" Type="http://schemas.openxmlformats.org/officeDocument/2006/relationships/font" Target="fonts/font32.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49" Type="http://schemas.openxmlformats.org/officeDocument/2006/relationships/font" Target="fonts/font19.fntdata"/><Relationship Id="rId57" Type="http://schemas.openxmlformats.org/officeDocument/2006/relationships/font" Target="fonts/font27.fntdata"/><Relationship Id="rId10" Type="http://schemas.openxmlformats.org/officeDocument/2006/relationships/slide" Target="slides/slide9.xml"/><Relationship Id="rId31" Type="http://schemas.openxmlformats.org/officeDocument/2006/relationships/font" Target="fonts/font1.fntdata"/><Relationship Id="rId44" Type="http://schemas.openxmlformats.org/officeDocument/2006/relationships/font" Target="fonts/font14.fntdata"/><Relationship Id="rId52" Type="http://schemas.openxmlformats.org/officeDocument/2006/relationships/font" Target="fonts/font22.fntdata"/><Relationship Id="rId60" Type="http://schemas.openxmlformats.org/officeDocument/2006/relationships/font" Target="fonts/font30.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font" Target="fonts/font9.fntdata"/><Relationship Id="rId34" Type="http://schemas.openxmlformats.org/officeDocument/2006/relationships/font" Target="fonts/font4.fntdata"/><Relationship Id="rId50" Type="http://schemas.openxmlformats.org/officeDocument/2006/relationships/font" Target="fonts/font20.fntdata"/><Relationship Id="rId55" Type="http://schemas.openxmlformats.org/officeDocument/2006/relationships/font" Target="fonts/font2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9d5a5c8b98_1_217: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8" name="Google Shape;98;g29d5a5c8b98_1_217:notes"/>
          <p:cNvSpPr>
            <a:spLocks noGrp="1" noRot="1" noChangeAspect="1"/>
          </p:cNvSpPr>
          <p:nvPr>
            <p:ph type="sldImg" idx="2"/>
          </p:nvPr>
        </p:nvSpPr>
        <p:spPr>
          <a:xfrm>
            <a:off x="1812239" y="685225"/>
            <a:ext cx="3234600" cy="3429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29dc43313dd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7" name="Google Shape;377;g29dc43313dd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g29d47c19ae7_1_11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9" name="Google Shape;399;g29d47c19ae7_1_1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29d47c19ae7_1_4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5" name="Google Shape;415;g29d47c19ae7_1_49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6" name="Google Shape;416;g29d47c19ae7_1_49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400" b="0" i="0" u="none" strike="noStrike" cap="none">
                <a:solidFill>
                  <a:srgbClr val="000000"/>
                </a:solidFill>
                <a:latin typeface="Arial"/>
                <a:ea typeface="Arial"/>
                <a:cs typeface="Arial"/>
                <a:sym typeface="Arial"/>
              </a:rPr>
              <a:t>12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29daef04336_2_1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1" name="Google Shape;431;g29daef04336_2_11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29dc43313dd_3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3" name="Google Shape;443;g29dc43313dd_3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29dc43313dd_5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5" name="Google Shape;455;g29dc43313dd_5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g29dc43313dd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7" name="Google Shape;467;g29dc43313dd_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g29dc43313dd_1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9" name="Google Shape;479;g29dc43313dd_1_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g29dc43313dd_1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1" name="Google Shape;491;g29dc43313dd_1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g29dc43313dd_1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3" name="Google Shape;503;g29dc43313dd_1_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29d47c19ae7_1_1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g29d47c19ae7_1_1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 name="Google Shape;116;g29d47c19ae7_1_1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400" b="0" i="0" u="none" strike="noStrike" cap="none">
                <a:solidFill>
                  <a:srgbClr val="000000"/>
                </a:solidFill>
                <a:latin typeface="Arial"/>
                <a:ea typeface="Arial"/>
                <a:cs typeface="Arial"/>
                <a:sym typeface="Arial"/>
              </a:rPr>
              <a:t>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g2620d1798a6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4" name="Google Shape;514;g2620d1798a6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5" name="Google Shape;515;g2620d1798a6_0_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400" b="0" i="0" u="none" strike="noStrike" cap="none">
                <a:solidFill>
                  <a:srgbClr val="000000"/>
                </a:solidFill>
                <a:latin typeface="Arial"/>
                <a:ea typeface="Arial"/>
                <a:cs typeface="Arial"/>
                <a:sym typeface="Arial"/>
              </a:rPr>
              <a:t>20</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g29dc43313dd_1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0" name="Google Shape;530;g29dc43313dd_1_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1884707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g29dc43313dd_1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0" name="Google Shape;530;g29dc43313dd_1_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g29daef04336_2_22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5" name="Google Shape;545;g29daef04336_2_22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29daef04336_2_33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0" name="Google Shape;560;g29daef04336_2_33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g29daef04336_2_33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3" name="Google Shape;573;g29daef04336_2_33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g1eb90032a82_2_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7" name="Google Shape;587;g1eb90032a82_2_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8" name="Google Shape;588;g1eb90032a82_2_6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400" b="0" i="0" u="none" strike="noStrike" cap="none">
                <a:solidFill>
                  <a:srgbClr val="000000"/>
                </a:solidFill>
                <a:latin typeface="Arial"/>
                <a:ea typeface="Arial"/>
                <a:cs typeface="Arial"/>
                <a:sym typeface="Arial"/>
              </a:rPr>
              <a:t>26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g1eb90032a82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3" name="Google Shape;603;g1eb90032a82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6"/>
        <p:cNvGrpSpPr/>
        <p:nvPr/>
      </p:nvGrpSpPr>
      <p:grpSpPr>
        <a:xfrm>
          <a:off x="0" y="0"/>
          <a:ext cx="0" cy="0"/>
          <a:chOff x="0" y="0"/>
          <a:chExt cx="0" cy="0"/>
        </a:xfrm>
      </p:grpSpPr>
      <p:sp>
        <p:nvSpPr>
          <p:cNvPr id="617" name="Google Shape;617;g29daef04336_1_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8" name="Google Shape;618;g29daef04336_1_6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9" name="Google Shape;619;g29daef04336_1_6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400" b="0" i="0" u="none" strike="noStrike" cap="none">
                <a:solidFill>
                  <a:srgbClr val="000000"/>
                </a:solidFill>
                <a:latin typeface="Arial"/>
                <a:ea typeface="Arial"/>
                <a:cs typeface="Arial"/>
                <a:sym typeface="Arial"/>
              </a:rPr>
              <a:t>28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9d47c19ae7_1_2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g29d47c19ae7_1_2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1" name="Google Shape;131;g29d47c19ae7_1_25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400" b="0" i="0" u="none" strike="noStrike" cap="none">
                <a:solidFill>
                  <a:srgbClr val="000000"/>
                </a:solidFill>
                <a:latin typeface="Arial"/>
                <a:ea typeface="Arial"/>
                <a:cs typeface="Arial"/>
                <a:sym typeface="Arial"/>
              </a:rPr>
              <a:t>3</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29d47c19ae7_1_6510:notes"/>
          <p:cNvSpPr>
            <a:spLocks noGrp="1" noRot="1" noChangeAspect="1"/>
          </p:cNvSpPr>
          <p:nvPr>
            <p:ph type="sldImg" idx="2"/>
          </p:nvPr>
        </p:nvSpPr>
        <p:spPr>
          <a:xfrm>
            <a:off x="1974119" y="1142041"/>
            <a:ext cx="2909700" cy="3086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g29d47c19ae7_1_6510:notes"/>
          <p:cNvSpPr txBox="1">
            <a:spLocks noGrp="1"/>
          </p:cNvSpPr>
          <p:nvPr>
            <p:ph type="body" idx="1"/>
          </p:nvPr>
        </p:nvSpPr>
        <p:spPr>
          <a:xfrm>
            <a:off x="685800" y="4400551"/>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146" name="Google Shape;146;g29d47c19ae7_1_651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 sz="1200" b="0" i="0" u="none" strike="noStrike" cap="none">
                <a:solidFill>
                  <a:srgbClr val="000000"/>
                </a:solidFill>
                <a:latin typeface="Calibri"/>
                <a:ea typeface="Calibri"/>
                <a:cs typeface="Calibri"/>
                <a:sym typeface="Calibri"/>
              </a:rPr>
              <a:t>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29daef04336_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7" name="Google Shape;257;g29daef04336_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29daef04336_2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5" name="Google Shape;285;g29daef04336_2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29daef04336_2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8" name="Google Shape;308;g29daef04336_2_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29daef04336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29daef04336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29d5a5c8b98_1_4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29d5a5c8b98_1_4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729450" y="1322450"/>
            <a:ext cx="7688100" cy="1664700"/>
          </a:xfrm>
          <a:prstGeom prst="rect">
            <a:avLst/>
          </a:prstGeom>
        </p:spPr>
        <p:txBody>
          <a:bodyPr spcFirstLastPara="1" wrap="square" lIns="91425" tIns="91425" rIns="91425" bIns="91425" anchor="t" anchorCtr="0">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a:p>
        </p:txBody>
      </p:sp>
      <p:sp>
        <p:nvSpPr>
          <p:cNvPr id="15" name="Google Shape;15;p2"/>
          <p:cNvSpPr txBox="1">
            <a:spLocks noGrp="1"/>
          </p:cNvSpPr>
          <p:nvPr>
            <p:ph type="subTitle" idx="1"/>
          </p:nvPr>
        </p:nvSpPr>
        <p:spPr>
          <a:xfrm>
            <a:off x="729627" y="3172900"/>
            <a:ext cx="7688100" cy="5412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16" name="Google Shape;16;p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 name="Google Shape;77;p11"/>
          <p:cNvSpPr txBox="1">
            <a:spLocks noGrp="1"/>
          </p:cNvSpPr>
          <p:nvPr>
            <p:ph type="title" hasCustomPrompt="1"/>
          </p:nvPr>
        </p:nvSpPr>
        <p:spPr>
          <a:xfrm>
            <a:off x="729450" y="733950"/>
            <a:ext cx="7688400" cy="1244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a:spLocks noGrp="1"/>
          </p:cNvSpPr>
          <p:nvPr>
            <p:ph type="body" idx="1"/>
          </p:nvPr>
        </p:nvSpPr>
        <p:spPr>
          <a:xfrm>
            <a:off x="729450" y="2272888"/>
            <a:ext cx="7688400" cy="15804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Clr>
                <a:schemeClr val="lt1"/>
              </a:buClr>
              <a:buSzPts val="1300"/>
              <a:buChar char="●"/>
              <a:defRPr>
                <a:solidFill>
                  <a:schemeClr val="lt1"/>
                </a:solidFill>
              </a:defRPr>
            </a:lvl1pPr>
            <a:lvl2pPr marL="914400" lvl="1" indent="-298450">
              <a:spcBef>
                <a:spcPts val="0"/>
              </a:spcBef>
              <a:spcAft>
                <a:spcPts val="0"/>
              </a:spcAft>
              <a:buClr>
                <a:schemeClr val="lt1"/>
              </a:buClr>
              <a:buSzPts val="1100"/>
              <a:buChar char="○"/>
              <a:defRPr>
                <a:solidFill>
                  <a:schemeClr val="lt1"/>
                </a:solidFill>
              </a:defRPr>
            </a:lvl2pPr>
            <a:lvl3pPr marL="1371600" lvl="2" indent="-298450">
              <a:spcBef>
                <a:spcPts val="0"/>
              </a:spcBef>
              <a:spcAft>
                <a:spcPts val="0"/>
              </a:spcAft>
              <a:buClr>
                <a:schemeClr val="lt1"/>
              </a:buClr>
              <a:buSzPts val="1100"/>
              <a:buChar char="■"/>
              <a:defRPr>
                <a:solidFill>
                  <a:schemeClr val="lt1"/>
                </a:solidFill>
              </a:defRPr>
            </a:lvl3pPr>
            <a:lvl4pPr marL="1828800" lvl="3" indent="-298450">
              <a:spcBef>
                <a:spcPts val="0"/>
              </a:spcBef>
              <a:spcAft>
                <a:spcPts val="0"/>
              </a:spcAft>
              <a:buClr>
                <a:schemeClr val="lt1"/>
              </a:buClr>
              <a:buSzPts val="1100"/>
              <a:buChar char="●"/>
              <a:defRPr>
                <a:solidFill>
                  <a:schemeClr val="lt1"/>
                </a:solidFill>
              </a:defRPr>
            </a:lvl4pPr>
            <a:lvl5pPr marL="2286000" lvl="4" indent="-298450">
              <a:spcBef>
                <a:spcPts val="0"/>
              </a:spcBef>
              <a:spcAft>
                <a:spcPts val="0"/>
              </a:spcAft>
              <a:buClr>
                <a:schemeClr val="lt1"/>
              </a:buClr>
              <a:buSzPts val="1100"/>
              <a:buChar char="○"/>
              <a:defRPr>
                <a:solidFill>
                  <a:schemeClr val="lt1"/>
                </a:solidFill>
              </a:defRPr>
            </a:lvl5pPr>
            <a:lvl6pPr marL="2743200" lvl="5" indent="-298450">
              <a:spcBef>
                <a:spcPts val="0"/>
              </a:spcBef>
              <a:spcAft>
                <a:spcPts val="0"/>
              </a:spcAft>
              <a:buClr>
                <a:schemeClr val="lt1"/>
              </a:buClr>
              <a:buSzPts val="1100"/>
              <a:buChar char="■"/>
              <a:defRPr>
                <a:solidFill>
                  <a:schemeClr val="lt1"/>
                </a:solidFill>
              </a:defRPr>
            </a:lvl6pPr>
            <a:lvl7pPr marL="3200400" lvl="6" indent="-298450">
              <a:spcBef>
                <a:spcPts val="0"/>
              </a:spcBef>
              <a:spcAft>
                <a:spcPts val="0"/>
              </a:spcAft>
              <a:buClr>
                <a:schemeClr val="lt1"/>
              </a:buClr>
              <a:buSzPts val="1100"/>
              <a:buChar char="●"/>
              <a:defRPr>
                <a:solidFill>
                  <a:schemeClr val="lt1"/>
                </a:solidFill>
              </a:defRPr>
            </a:lvl7pPr>
            <a:lvl8pPr marL="3657600" lvl="7" indent="-298450">
              <a:spcBef>
                <a:spcPts val="0"/>
              </a:spcBef>
              <a:spcAft>
                <a:spcPts val="0"/>
              </a:spcAft>
              <a:buClr>
                <a:schemeClr val="lt1"/>
              </a:buClr>
              <a:buSzPts val="1100"/>
              <a:buChar char="○"/>
              <a:defRPr>
                <a:solidFill>
                  <a:schemeClr val="lt1"/>
                </a:solidFill>
              </a:defRPr>
            </a:lvl8pPr>
            <a:lvl9pPr marL="4114800" lvl="8" indent="-298450">
              <a:spcBef>
                <a:spcPts val="0"/>
              </a:spcBef>
              <a:spcAft>
                <a:spcPts val="0"/>
              </a:spcAft>
              <a:buClr>
                <a:schemeClr val="lt1"/>
              </a:buClr>
              <a:buSzPts val="1100"/>
              <a:buChar char="■"/>
              <a:defRPr>
                <a:solidFill>
                  <a:schemeClr val="lt1"/>
                </a:solidFill>
              </a:defRPr>
            </a:lvl9pPr>
          </a:lstStyle>
          <a:p>
            <a:endParaRPr/>
          </a:p>
        </p:txBody>
      </p:sp>
      <p:sp>
        <p:nvSpPr>
          <p:cNvPr id="79" name="Google Shape;79;p11"/>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0"/>
        <p:cNvGrpSpPr/>
        <p:nvPr/>
      </p:nvGrpSpPr>
      <p:grpSpPr>
        <a:xfrm>
          <a:off x="0" y="0"/>
          <a:ext cx="0" cy="0"/>
          <a:chOff x="0" y="0"/>
          <a:chExt cx="0" cy="0"/>
        </a:xfrm>
      </p:grpSpPr>
      <p:sp>
        <p:nvSpPr>
          <p:cNvPr id="81" name="Google Shape;81;p1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2"/>
        <p:cNvGrpSpPr/>
        <p:nvPr/>
      </p:nvGrpSpPr>
      <p:grpSpPr>
        <a:xfrm>
          <a:off x="0" y="0"/>
          <a:ext cx="0" cy="0"/>
          <a:chOff x="0" y="0"/>
          <a:chExt cx="0" cy="0"/>
        </a:xfrm>
      </p:grpSpPr>
      <p:sp>
        <p:nvSpPr>
          <p:cNvPr id="83" name="Google Shape;83;p13"/>
          <p:cNvSpPr txBox="1">
            <a:spLocks noGrp="1"/>
          </p:cNvSpPr>
          <p:nvPr>
            <p:ph type="title"/>
          </p:nvPr>
        </p:nvSpPr>
        <p:spPr>
          <a:xfrm>
            <a:off x="450898" y="403534"/>
            <a:ext cx="5266500" cy="639300"/>
          </a:xfrm>
          <a:prstGeom prst="rect">
            <a:avLst/>
          </a:prstGeom>
          <a:noFill/>
          <a:ln>
            <a:noFill/>
          </a:ln>
        </p:spPr>
        <p:txBody>
          <a:bodyPr spcFirstLastPara="1" wrap="square" lIns="0" tIns="0" rIns="0" bIns="0" anchor="t" anchorCtr="0">
            <a:spAutoFit/>
          </a:bodyPr>
          <a:lstStyle>
            <a:lvl1pPr lvl="0" algn="l" rtl="0">
              <a:lnSpc>
                <a:spcPct val="100000"/>
              </a:lnSpc>
              <a:spcBef>
                <a:spcPts val="0"/>
              </a:spcBef>
              <a:spcAft>
                <a:spcPts val="0"/>
              </a:spcAft>
              <a:buSzPts val="1100"/>
              <a:buNone/>
              <a:defRPr sz="2100" b="0" i="0">
                <a:solidFill>
                  <a:srgbClr val="414042"/>
                </a:solidFill>
                <a:latin typeface="Arial"/>
                <a:ea typeface="Arial"/>
                <a:cs typeface="Arial"/>
                <a:sym typeface="Arial"/>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84" name="Google Shape;84;p13"/>
          <p:cNvSpPr txBox="1">
            <a:spLocks noGrp="1"/>
          </p:cNvSpPr>
          <p:nvPr>
            <p:ph type="body" idx="1"/>
          </p:nvPr>
        </p:nvSpPr>
        <p:spPr>
          <a:xfrm>
            <a:off x="450898" y="1110065"/>
            <a:ext cx="4584900" cy="1460700"/>
          </a:xfrm>
          <a:prstGeom prst="rect">
            <a:avLst/>
          </a:prstGeom>
          <a:noFill/>
          <a:ln>
            <a:noFill/>
          </a:ln>
        </p:spPr>
        <p:txBody>
          <a:bodyPr spcFirstLastPara="1" wrap="square" lIns="0" tIns="0" rIns="0" bIns="0" anchor="t" anchorCtr="0">
            <a:spAutoFit/>
          </a:bodyPr>
          <a:lstStyle>
            <a:lvl1pPr marL="457200" lvl="0" indent="-228600" algn="l" rtl="0">
              <a:lnSpc>
                <a:spcPct val="100000"/>
              </a:lnSpc>
              <a:spcBef>
                <a:spcPts val="0"/>
              </a:spcBef>
              <a:spcAft>
                <a:spcPts val="0"/>
              </a:spcAft>
              <a:buSzPts val="1100"/>
              <a:buNone/>
              <a:defRPr sz="700" b="1" i="0">
                <a:solidFill>
                  <a:srgbClr val="E85834"/>
                </a:solidFill>
                <a:latin typeface="Helvetica Neue"/>
                <a:ea typeface="Helvetica Neue"/>
                <a:cs typeface="Helvetica Neue"/>
                <a:sym typeface="Helvetica Neue"/>
              </a:defRPr>
            </a:lvl1pPr>
            <a:lvl2pPr marL="914400" lvl="1" indent="-228600" algn="l" rtl="0">
              <a:lnSpc>
                <a:spcPct val="100000"/>
              </a:lnSpc>
              <a:spcBef>
                <a:spcPts val="0"/>
              </a:spcBef>
              <a:spcAft>
                <a:spcPts val="0"/>
              </a:spcAft>
              <a:buSzPts val="1100"/>
              <a:buNone/>
              <a:defRPr/>
            </a:lvl2pPr>
            <a:lvl3pPr marL="1371600" lvl="2" indent="-228600" algn="l" rtl="0">
              <a:lnSpc>
                <a:spcPct val="100000"/>
              </a:lnSpc>
              <a:spcBef>
                <a:spcPts val="0"/>
              </a:spcBef>
              <a:spcAft>
                <a:spcPts val="0"/>
              </a:spcAft>
              <a:buSzPts val="1100"/>
              <a:buNone/>
              <a:defRPr/>
            </a:lvl3pPr>
            <a:lvl4pPr marL="1828800" lvl="3" indent="-228600" algn="l" rtl="0">
              <a:lnSpc>
                <a:spcPct val="100000"/>
              </a:lnSpc>
              <a:spcBef>
                <a:spcPts val="0"/>
              </a:spcBef>
              <a:spcAft>
                <a:spcPts val="0"/>
              </a:spcAft>
              <a:buSzPts val="1100"/>
              <a:buNone/>
              <a:defRPr/>
            </a:lvl4pPr>
            <a:lvl5pPr marL="2286000" lvl="4" indent="-228600" algn="l" rtl="0">
              <a:lnSpc>
                <a:spcPct val="100000"/>
              </a:lnSpc>
              <a:spcBef>
                <a:spcPts val="0"/>
              </a:spcBef>
              <a:spcAft>
                <a:spcPts val="0"/>
              </a:spcAft>
              <a:buSzPts val="1100"/>
              <a:buNone/>
              <a:defRPr/>
            </a:lvl5pPr>
            <a:lvl6pPr marL="2743200" lvl="5" indent="-228600" algn="l" rtl="0">
              <a:lnSpc>
                <a:spcPct val="100000"/>
              </a:lnSpc>
              <a:spcBef>
                <a:spcPts val="0"/>
              </a:spcBef>
              <a:spcAft>
                <a:spcPts val="0"/>
              </a:spcAft>
              <a:buSzPts val="1100"/>
              <a:buNone/>
              <a:defRPr/>
            </a:lvl6pPr>
            <a:lvl7pPr marL="3200400" lvl="6" indent="-228600" algn="l" rtl="0">
              <a:lnSpc>
                <a:spcPct val="100000"/>
              </a:lnSpc>
              <a:spcBef>
                <a:spcPts val="0"/>
              </a:spcBef>
              <a:spcAft>
                <a:spcPts val="0"/>
              </a:spcAft>
              <a:buSzPts val="1100"/>
              <a:buNone/>
              <a:defRPr/>
            </a:lvl7pPr>
            <a:lvl8pPr marL="3657600" lvl="7" indent="-228600" algn="l" rtl="0">
              <a:lnSpc>
                <a:spcPct val="100000"/>
              </a:lnSpc>
              <a:spcBef>
                <a:spcPts val="0"/>
              </a:spcBef>
              <a:spcAft>
                <a:spcPts val="0"/>
              </a:spcAft>
              <a:buSzPts val="1100"/>
              <a:buNone/>
              <a:defRPr/>
            </a:lvl8pPr>
            <a:lvl9pPr marL="4114800" lvl="8" indent="-228600" algn="l" rtl="0">
              <a:lnSpc>
                <a:spcPct val="100000"/>
              </a:lnSpc>
              <a:spcBef>
                <a:spcPts val="0"/>
              </a:spcBef>
              <a:spcAft>
                <a:spcPts val="0"/>
              </a:spcAft>
              <a:buSzPts val="1100"/>
              <a:buNone/>
              <a:defRPr/>
            </a:lvl9pPr>
          </a:lstStyle>
          <a:p>
            <a:endParaRPr/>
          </a:p>
        </p:txBody>
      </p:sp>
      <p:sp>
        <p:nvSpPr>
          <p:cNvPr id="85" name="Google Shape;85;p13"/>
          <p:cNvSpPr txBox="1">
            <a:spLocks noGrp="1"/>
          </p:cNvSpPr>
          <p:nvPr>
            <p:ph type="sldNum" idx="12"/>
          </p:nvPr>
        </p:nvSpPr>
        <p:spPr>
          <a:xfrm>
            <a:off x="8600161" y="4800332"/>
            <a:ext cx="124500" cy="92400"/>
          </a:xfrm>
          <a:prstGeom prst="rect">
            <a:avLst/>
          </a:prstGeom>
          <a:noFill/>
          <a:ln>
            <a:noFill/>
          </a:ln>
        </p:spPr>
        <p:txBody>
          <a:bodyPr spcFirstLastPara="1" wrap="square" lIns="0" tIns="0" rIns="0" bIns="0" anchor="t" anchorCtr="0">
            <a:spAutoFit/>
          </a:bodyPr>
          <a:lstStyle>
            <a:lvl1pPr marL="25400" marR="0" lvl="0" indent="0" algn="l" rtl="0">
              <a:lnSpc>
                <a:spcPct val="100000"/>
              </a:lnSpc>
              <a:spcBef>
                <a:spcPts val="0"/>
              </a:spcBef>
              <a:spcAft>
                <a:spcPts val="0"/>
              </a:spcAft>
              <a:buClr>
                <a:srgbClr val="000000"/>
              </a:buClr>
              <a:buSzPts val="600"/>
              <a:buFont typeface="Arial"/>
              <a:buNone/>
              <a:defRPr sz="600" b="0" i="0" u="none" strike="noStrike" cap="none">
                <a:solidFill>
                  <a:srgbClr val="636466"/>
                </a:solidFill>
                <a:latin typeface="Arial"/>
                <a:ea typeface="Arial"/>
                <a:cs typeface="Arial"/>
                <a:sym typeface="Arial"/>
              </a:defRPr>
            </a:lvl1pPr>
            <a:lvl2pPr marL="25400" marR="0" lvl="1" indent="0" algn="l" rtl="0">
              <a:lnSpc>
                <a:spcPct val="100000"/>
              </a:lnSpc>
              <a:spcBef>
                <a:spcPts val="0"/>
              </a:spcBef>
              <a:spcAft>
                <a:spcPts val="0"/>
              </a:spcAft>
              <a:buClr>
                <a:srgbClr val="000000"/>
              </a:buClr>
              <a:buSzPts val="600"/>
              <a:buFont typeface="Arial"/>
              <a:buNone/>
              <a:defRPr sz="600" b="0" i="0" u="none" strike="noStrike" cap="none">
                <a:solidFill>
                  <a:srgbClr val="636466"/>
                </a:solidFill>
                <a:latin typeface="Arial"/>
                <a:ea typeface="Arial"/>
                <a:cs typeface="Arial"/>
                <a:sym typeface="Arial"/>
              </a:defRPr>
            </a:lvl2pPr>
            <a:lvl3pPr marL="25400" marR="0" lvl="2" indent="0" algn="l" rtl="0">
              <a:lnSpc>
                <a:spcPct val="100000"/>
              </a:lnSpc>
              <a:spcBef>
                <a:spcPts val="0"/>
              </a:spcBef>
              <a:spcAft>
                <a:spcPts val="0"/>
              </a:spcAft>
              <a:buClr>
                <a:srgbClr val="000000"/>
              </a:buClr>
              <a:buSzPts val="600"/>
              <a:buFont typeface="Arial"/>
              <a:buNone/>
              <a:defRPr sz="600" b="0" i="0" u="none" strike="noStrike" cap="none">
                <a:solidFill>
                  <a:srgbClr val="636466"/>
                </a:solidFill>
                <a:latin typeface="Arial"/>
                <a:ea typeface="Arial"/>
                <a:cs typeface="Arial"/>
                <a:sym typeface="Arial"/>
              </a:defRPr>
            </a:lvl3pPr>
            <a:lvl4pPr marL="25400" marR="0" lvl="3" indent="0" algn="l" rtl="0">
              <a:lnSpc>
                <a:spcPct val="100000"/>
              </a:lnSpc>
              <a:spcBef>
                <a:spcPts val="0"/>
              </a:spcBef>
              <a:spcAft>
                <a:spcPts val="0"/>
              </a:spcAft>
              <a:buClr>
                <a:srgbClr val="000000"/>
              </a:buClr>
              <a:buSzPts val="600"/>
              <a:buFont typeface="Arial"/>
              <a:buNone/>
              <a:defRPr sz="600" b="0" i="0" u="none" strike="noStrike" cap="none">
                <a:solidFill>
                  <a:srgbClr val="636466"/>
                </a:solidFill>
                <a:latin typeface="Arial"/>
                <a:ea typeface="Arial"/>
                <a:cs typeface="Arial"/>
                <a:sym typeface="Arial"/>
              </a:defRPr>
            </a:lvl4pPr>
            <a:lvl5pPr marL="25400" marR="0" lvl="4" indent="0" algn="l" rtl="0">
              <a:lnSpc>
                <a:spcPct val="100000"/>
              </a:lnSpc>
              <a:spcBef>
                <a:spcPts val="0"/>
              </a:spcBef>
              <a:spcAft>
                <a:spcPts val="0"/>
              </a:spcAft>
              <a:buClr>
                <a:srgbClr val="000000"/>
              </a:buClr>
              <a:buSzPts val="600"/>
              <a:buFont typeface="Arial"/>
              <a:buNone/>
              <a:defRPr sz="600" b="0" i="0" u="none" strike="noStrike" cap="none">
                <a:solidFill>
                  <a:srgbClr val="636466"/>
                </a:solidFill>
                <a:latin typeface="Arial"/>
                <a:ea typeface="Arial"/>
                <a:cs typeface="Arial"/>
                <a:sym typeface="Arial"/>
              </a:defRPr>
            </a:lvl5pPr>
            <a:lvl6pPr marL="25400" marR="0" lvl="5" indent="0" algn="l" rtl="0">
              <a:lnSpc>
                <a:spcPct val="100000"/>
              </a:lnSpc>
              <a:spcBef>
                <a:spcPts val="0"/>
              </a:spcBef>
              <a:spcAft>
                <a:spcPts val="0"/>
              </a:spcAft>
              <a:buClr>
                <a:srgbClr val="000000"/>
              </a:buClr>
              <a:buSzPts val="600"/>
              <a:buFont typeface="Arial"/>
              <a:buNone/>
              <a:defRPr sz="600" b="0" i="0" u="none" strike="noStrike" cap="none">
                <a:solidFill>
                  <a:srgbClr val="636466"/>
                </a:solidFill>
                <a:latin typeface="Arial"/>
                <a:ea typeface="Arial"/>
                <a:cs typeface="Arial"/>
                <a:sym typeface="Arial"/>
              </a:defRPr>
            </a:lvl6pPr>
            <a:lvl7pPr marL="25400" marR="0" lvl="6" indent="0" algn="l" rtl="0">
              <a:lnSpc>
                <a:spcPct val="100000"/>
              </a:lnSpc>
              <a:spcBef>
                <a:spcPts val="0"/>
              </a:spcBef>
              <a:spcAft>
                <a:spcPts val="0"/>
              </a:spcAft>
              <a:buClr>
                <a:srgbClr val="000000"/>
              </a:buClr>
              <a:buSzPts val="600"/>
              <a:buFont typeface="Arial"/>
              <a:buNone/>
              <a:defRPr sz="600" b="0" i="0" u="none" strike="noStrike" cap="none">
                <a:solidFill>
                  <a:srgbClr val="636466"/>
                </a:solidFill>
                <a:latin typeface="Arial"/>
                <a:ea typeface="Arial"/>
                <a:cs typeface="Arial"/>
                <a:sym typeface="Arial"/>
              </a:defRPr>
            </a:lvl7pPr>
            <a:lvl8pPr marL="25400" marR="0" lvl="7" indent="0" algn="l" rtl="0">
              <a:lnSpc>
                <a:spcPct val="100000"/>
              </a:lnSpc>
              <a:spcBef>
                <a:spcPts val="0"/>
              </a:spcBef>
              <a:spcAft>
                <a:spcPts val="0"/>
              </a:spcAft>
              <a:buClr>
                <a:srgbClr val="000000"/>
              </a:buClr>
              <a:buSzPts val="600"/>
              <a:buFont typeface="Arial"/>
              <a:buNone/>
              <a:defRPr sz="600" b="0" i="0" u="none" strike="noStrike" cap="none">
                <a:solidFill>
                  <a:srgbClr val="636466"/>
                </a:solidFill>
                <a:latin typeface="Arial"/>
                <a:ea typeface="Arial"/>
                <a:cs typeface="Arial"/>
                <a:sym typeface="Arial"/>
              </a:defRPr>
            </a:lvl8pPr>
            <a:lvl9pPr marL="25400" marR="0" lvl="8" indent="0" algn="l" rtl="0">
              <a:lnSpc>
                <a:spcPct val="100000"/>
              </a:lnSpc>
              <a:spcBef>
                <a:spcPts val="0"/>
              </a:spcBef>
              <a:spcAft>
                <a:spcPts val="0"/>
              </a:spcAft>
              <a:buClr>
                <a:srgbClr val="000000"/>
              </a:buClr>
              <a:buSzPts val="600"/>
              <a:buFont typeface="Arial"/>
              <a:buNone/>
              <a:defRPr sz="600" b="0" i="0" u="none" strike="noStrike" cap="none">
                <a:solidFill>
                  <a:srgbClr val="636466"/>
                </a:solidFill>
                <a:latin typeface="Arial"/>
                <a:ea typeface="Arial"/>
                <a:cs typeface="Arial"/>
                <a:sym typeface="Arial"/>
              </a:defRPr>
            </a:lvl9pPr>
          </a:lstStyle>
          <a:p>
            <a:pPr marL="25400" lvl="0" indent="0" algn="l" rtl="0">
              <a:spcBef>
                <a:spcPts val="0"/>
              </a:spcBef>
              <a:spcAft>
                <a:spcPts val="0"/>
              </a:spcAft>
              <a:buNone/>
            </a:pPr>
            <a:fld id="{00000000-1234-1234-1234-123412341234}" type="slidenum">
              <a:rPr lang="en"/>
              <a:t>‹N›</a:t>
            </a:fld>
            <a:endParaRPr/>
          </a:p>
        </p:txBody>
      </p:sp>
      <p:sp>
        <p:nvSpPr>
          <p:cNvPr id="86" name="Google Shape;86;p13"/>
          <p:cNvSpPr txBox="1">
            <a:spLocks noGrp="1"/>
          </p:cNvSpPr>
          <p:nvPr>
            <p:ph type="ftr" idx="11"/>
          </p:nvPr>
        </p:nvSpPr>
        <p:spPr>
          <a:xfrm>
            <a:off x="450898" y="4800332"/>
            <a:ext cx="2071500" cy="101100"/>
          </a:xfrm>
          <a:prstGeom prst="rect">
            <a:avLst/>
          </a:prstGeom>
          <a:noFill/>
          <a:ln>
            <a:noFill/>
          </a:ln>
        </p:spPr>
        <p:txBody>
          <a:bodyPr spcFirstLastPara="1" wrap="square" lIns="0" tIns="7075" rIns="0" bIns="0" anchor="t" anchorCtr="0">
            <a:sp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4_Slide con testo a sinistra e immagine a destra">
  <p:cSld name="4_Slide con testo a sinistra e immagine a destra">
    <p:bg>
      <p:bgPr>
        <a:solidFill>
          <a:schemeClr val="lt1"/>
        </a:solidFill>
        <a:effectLst/>
      </p:bgPr>
    </p:bg>
    <p:spTree>
      <p:nvGrpSpPr>
        <p:cNvPr id="1" name="Shape 87"/>
        <p:cNvGrpSpPr/>
        <p:nvPr/>
      </p:nvGrpSpPr>
      <p:grpSpPr>
        <a:xfrm>
          <a:off x="0" y="0"/>
          <a:ext cx="0" cy="0"/>
          <a:chOff x="0" y="0"/>
          <a:chExt cx="0" cy="0"/>
        </a:xfrm>
      </p:grpSpPr>
      <p:sp>
        <p:nvSpPr>
          <p:cNvPr id="88" name="Google Shape;88;p14"/>
          <p:cNvSpPr txBox="1"/>
          <p:nvPr/>
        </p:nvSpPr>
        <p:spPr>
          <a:xfrm>
            <a:off x="8383604" y="4788568"/>
            <a:ext cx="0" cy="0"/>
          </a:xfrm>
          <a:prstGeom prst="rect">
            <a:avLst/>
          </a:prstGeom>
          <a:noFill/>
          <a:ln>
            <a:noFill/>
          </a:ln>
        </p:spPr>
        <p:txBody>
          <a:bodyPr spcFirstLastPara="1" wrap="square" lIns="91425" tIns="45725" rIns="91425" bIns="45725" anchor="b"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89" name="Google Shape;89;p14"/>
          <p:cNvSpPr txBox="1"/>
          <p:nvPr/>
        </p:nvSpPr>
        <p:spPr>
          <a:xfrm>
            <a:off x="8667549" y="4827069"/>
            <a:ext cx="0" cy="0"/>
          </a:xfrm>
          <a:prstGeom prst="rect">
            <a:avLst/>
          </a:prstGeom>
          <a:noFill/>
          <a:ln>
            <a:noFill/>
          </a:ln>
        </p:spPr>
        <p:txBody>
          <a:bodyPr spcFirstLastPara="1" wrap="square" lIns="91425" tIns="45725" rIns="91425" bIns="45725" anchor="b"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90" name="Google Shape;90;p14"/>
          <p:cNvSpPr txBox="1"/>
          <p:nvPr/>
        </p:nvSpPr>
        <p:spPr>
          <a:xfrm>
            <a:off x="8744552" y="4822257"/>
            <a:ext cx="0" cy="0"/>
          </a:xfrm>
          <a:prstGeom prst="rect">
            <a:avLst/>
          </a:prstGeom>
          <a:noFill/>
          <a:ln>
            <a:noFill/>
          </a:ln>
        </p:spPr>
        <p:txBody>
          <a:bodyPr spcFirstLastPara="1" wrap="square" lIns="91425" tIns="45725" rIns="91425" bIns="45725" anchor="b"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91" name="Google Shape;91;p14"/>
          <p:cNvSpPr/>
          <p:nvPr/>
        </p:nvSpPr>
        <p:spPr>
          <a:xfrm>
            <a:off x="6888480" y="1"/>
            <a:ext cx="2255700" cy="4116600"/>
          </a:xfrm>
          <a:prstGeom prst="rect">
            <a:avLst/>
          </a:prstGeom>
          <a:solidFill>
            <a:srgbClr val="ECECEC"/>
          </a:solidFill>
          <a:ln>
            <a:noFill/>
          </a:ln>
        </p:spPr>
        <p:txBody>
          <a:bodyPr spcFirstLastPara="1" wrap="square" lIns="0" tIns="34275" rIns="0"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1"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415">
          <p15:clr>
            <a:srgbClr val="FBAE40"/>
          </p15:clr>
        </p15:guide>
        <p15:guide id="2" orient="horz" pos="280">
          <p15:clr>
            <a:srgbClr val="FBAE40"/>
          </p15:clr>
        </p15:guide>
        <p15:guide id="3" orient="horz" pos="823">
          <p15:clr>
            <a:srgbClr val="FBAE40"/>
          </p15:clr>
        </p15:guide>
        <p15:guide id="4" orient="horz" pos="263">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Title Only">
  <p:cSld name="1_Title Only">
    <p:bg>
      <p:bgPr>
        <a:solidFill>
          <a:schemeClr val="lt1"/>
        </a:solidFill>
        <a:effectLst/>
      </p:bgPr>
    </p:bg>
    <p:spTree>
      <p:nvGrpSpPr>
        <p:cNvPr id="1" name="Shape 92"/>
        <p:cNvGrpSpPr/>
        <p:nvPr/>
      </p:nvGrpSpPr>
      <p:grpSpPr>
        <a:xfrm>
          <a:off x="0" y="0"/>
          <a:ext cx="0" cy="0"/>
          <a:chOff x="0" y="0"/>
          <a:chExt cx="0" cy="0"/>
        </a:xfrm>
      </p:grpSpPr>
      <p:sp>
        <p:nvSpPr>
          <p:cNvPr id="93" name="Google Shape;93;p15"/>
          <p:cNvSpPr txBox="1">
            <a:spLocks noGrp="1"/>
          </p:cNvSpPr>
          <p:nvPr>
            <p:ph type="body" idx="1"/>
          </p:nvPr>
        </p:nvSpPr>
        <p:spPr>
          <a:xfrm>
            <a:off x="250825" y="224398"/>
            <a:ext cx="8632200" cy="266400"/>
          </a:xfrm>
          <a:prstGeom prst="rect">
            <a:avLst/>
          </a:prstGeom>
          <a:noFill/>
          <a:ln>
            <a:noFill/>
          </a:ln>
        </p:spPr>
        <p:txBody>
          <a:bodyPr spcFirstLastPara="1" wrap="square" lIns="0" tIns="0" rIns="0" bIns="0" anchor="t" anchorCtr="0">
            <a:noAutofit/>
          </a:bodyPr>
          <a:lstStyle>
            <a:lvl1pPr marL="457200" lvl="0" indent="-228600" algn="l" rtl="0">
              <a:lnSpc>
                <a:spcPct val="90000"/>
              </a:lnSpc>
              <a:spcBef>
                <a:spcPts val="800"/>
              </a:spcBef>
              <a:spcAft>
                <a:spcPts val="0"/>
              </a:spcAft>
              <a:buSzPts val="2100"/>
              <a:buNone/>
              <a:defRPr sz="1800" b="1" i="0">
                <a:solidFill>
                  <a:srgbClr val="415064"/>
                </a:solidFill>
                <a:latin typeface="Arial"/>
                <a:ea typeface="Arial"/>
                <a:cs typeface="Arial"/>
                <a:sym typeface="Arial"/>
              </a:defRPr>
            </a:lvl1pPr>
            <a:lvl2pPr marL="914400" lvl="1" indent="-228600" algn="l" rtl="0">
              <a:lnSpc>
                <a:spcPct val="90000"/>
              </a:lnSpc>
              <a:spcBef>
                <a:spcPts val="400"/>
              </a:spcBef>
              <a:spcAft>
                <a:spcPts val="0"/>
              </a:spcAft>
              <a:buSzPts val="1800"/>
              <a:buNone/>
              <a:defRPr sz="1500">
                <a:solidFill>
                  <a:srgbClr val="91979D"/>
                </a:solidFill>
              </a:defRPr>
            </a:lvl2pPr>
            <a:lvl3pPr marL="1371600" lvl="2" indent="-228600" algn="l" rtl="0">
              <a:lnSpc>
                <a:spcPct val="90000"/>
              </a:lnSpc>
              <a:spcBef>
                <a:spcPts val="400"/>
              </a:spcBef>
              <a:spcAft>
                <a:spcPts val="0"/>
              </a:spcAft>
              <a:buSzPts val="1500"/>
              <a:buNone/>
              <a:defRPr sz="1350">
                <a:solidFill>
                  <a:srgbClr val="91979D"/>
                </a:solidFill>
              </a:defRPr>
            </a:lvl3pPr>
            <a:lvl4pPr marL="1828800" lvl="3" indent="-228600" algn="l" rtl="0">
              <a:lnSpc>
                <a:spcPct val="90000"/>
              </a:lnSpc>
              <a:spcBef>
                <a:spcPts val="400"/>
              </a:spcBef>
              <a:spcAft>
                <a:spcPts val="0"/>
              </a:spcAft>
              <a:buSzPts val="1400"/>
              <a:buNone/>
              <a:defRPr sz="1200">
                <a:solidFill>
                  <a:srgbClr val="91979D"/>
                </a:solidFill>
              </a:defRPr>
            </a:lvl4pPr>
            <a:lvl5pPr marL="2286000" lvl="4" indent="-228600" algn="l" rtl="0">
              <a:lnSpc>
                <a:spcPct val="90000"/>
              </a:lnSpc>
              <a:spcBef>
                <a:spcPts val="400"/>
              </a:spcBef>
              <a:spcAft>
                <a:spcPts val="0"/>
              </a:spcAft>
              <a:buSzPts val="1400"/>
              <a:buNone/>
              <a:defRPr sz="1200">
                <a:solidFill>
                  <a:srgbClr val="91979D"/>
                </a:solidFill>
              </a:defRPr>
            </a:lvl5pPr>
            <a:lvl6pPr marL="2743200" lvl="5" indent="-228600" algn="l" rtl="0">
              <a:lnSpc>
                <a:spcPct val="90000"/>
              </a:lnSpc>
              <a:spcBef>
                <a:spcPts val="400"/>
              </a:spcBef>
              <a:spcAft>
                <a:spcPts val="0"/>
              </a:spcAft>
              <a:buSzPts val="1400"/>
              <a:buNone/>
              <a:defRPr sz="1200">
                <a:solidFill>
                  <a:srgbClr val="91979D"/>
                </a:solidFill>
              </a:defRPr>
            </a:lvl6pPr>
            <a:lvl7pPr marL="3200400" lvl="6" indent="-228600" algn="l" rtl="0">
              <a:lnSpc>
                <a:spcPct val="90000"/>
              </a:lnSpc>
              <a:spcBef>
                <a:spcPts val="400"/>
              </a:spcBef>
              <a:spcAft>
                <a:spcPts val="0"/>
              </a:spcAft>
              <a:buSzPts val="1400"/>
              <a:buNone/>
              <a:defRPr sz="1200">
                <a:solidFill>
                  <a:srgbClr val="91979D"/>
                </a:solidFill>
              </a:defRPr>
            </a:lvl7pPr>
            <a:lvl8pPr marL="3657600" lvl="7" indent="-228600" algn="l" rtl="0">
              <a:lnSpc>
                <a:spcPct val="90000"/>
              </a:lnSpc>
              <a:spcBef>
                <a:spcPts val="400"/>
              </a:spcBef>
              <a:spcAft>
                <a:spcPts val="0"/>
              </a:spcAft>
              <a:buSzPts val="1400"/>
              <a:buNone/>
              <a:defRPr sz="1200">
                <a:solidFill>
                  <a:srgbClr val="91979D"/>
                </a:solidFill>
              </a:defRPr>
            </a:lvl8pPr>
            <a:lvl9pPr marL="4114800" lvl="8" indent="-228600" algn="l" rtl="0">
              <a:lnSpc>
                <a:spcPct val="90000"/>
              </a:lnSpc>
              <a:spcBef>
                <a:spcPts val="400"/>
              </a:spcBef>
              <a:spcAft>
                <a:spcPts val="0"/>
              </a:spcAft>
              <a:buSzPts val="1400"/>
              <a:buNone/>
              <a:defRPr sz="1200">
                <a:solidFill>
                  <a:srgbClr val="91979D"/>
                </a:solidFill>
              </a:defRPr>
            </a:lvl9pPr>
          </a:lstStyle>
          <a:p>
            <a:endParaRPr/>
          </a:p>
        </p:txBody>
      </p:sp>
      <p:pic>
        <p:nvPicPr>
          <p:cNvPr id="94" name="Google Shape;94;p15"/>
          <p:cNvPicPr preferRelativeResize="0"/>
          <p:nvPr/>
        </p:nvPicPr>
        <p:blipFill rotWithShape="1">
          <a:blip r:embed="rId2">
            <a:alphaModFix/>
          </a:blip>
          <a:srcRect/>
          <a:stretch/>
        </p:blipFill>
        <p:spPr>
          <a:xfrm>
            <a:off x="8634534" y="4863796"/>
            <a:ext cx="390316" cy="216096"/>
          </a:xfrm>
          <a:prstGeom prst="rect">
            <a:avLst/>
          </a:prstGeom>
          <a:noFill/>
          <a:ln>
            <a:noFill/>
          </a:ln>
        </p:spPr>
      </p:pic>
      <p:sp>
        <p:nvSpPr>
          <p:cNvPr id="95" name="Google Shape;95;p15"/>
          <p:cNvSpPr txBox="1">
            <a:spLocks noGrp="1"/>
          </p:cNvSpPr>
          <p:nvPr>
            <p:ph type="sldNum" idx="12"/>
          </p:nvPr>
        </p:nvSpPr>
        <p:spPr>
          <a:xfrm>
            <a:off x="250825" y="4723394"/>
            <a:ext cx="1008000" cy="183600"/>
          </a:xfrm>
          <a:prstGeom prst="rect">
            <a:avLst/>
          </a:prstGeom>
          <a:noFill/>
          <a:ln>
            <a:noFill/>
          </a:ln>
        </p:spPr>
        <p:txBody>
          <a:bodyPr spcFirstLastPara="1" wrap="square" lIns="0" tIns="0" rIns="0" bIns="0" anchor="b" anchorCtr="0">
            <a:noAutofit/>
          </a:bodyPr>
          <a:lstStyle>
            <a:lvl1pPr marL="0" lvl="0" indent="0" algn="l" rtl="0">
              <a:lnSpc>
                <a:spcPct val="100000"/>
              </a:lnSpc>
              <a:spcBef>
                <a:spcPts val="0"/>
              </a:spcBef>
              <a:spcAft>
                <a:spcPts val="0"/>
              </a:spcAft>
              <a:buSzPts val="800"/>
              <a:buNone/>
              <a:defRPr sz="800" b="0" i="0" u="none" strike="noStrike" cap="none">
                <a:solidFill>
                  <a:srgbClr val="415064"/>
                </a:solidFill>
                <a:latin typeface="Arial"/>
                <a:ea typeface="Arial"/>
                <a:cs typeface="Arial"/>
                <a:sym typeface="Arial"/>
              </a:defRPr>
            </a:lvl1pPr>
            <a:lvl2pPr marL="0" lvl="1" indent="0" algn="l" rtl="0">
              <a:lnSpc>
                <a:spcPct val="100000"/>
              </a:lnSpc>
              <a:spcBef>
                <a:spcPts val="0"/>
              </a:spcBef>
              <a:spcAft>
                <a:spcPts val="0"/>
              </a:spcAft>
              <a:buSzPts val="800"/>
              <a:buNone/>
              <a:defRPr sz="800" b="0" i="0" u="none" strike="noStrike" cap="none">
                <a:solidFill>
                  <a:srgbClr val="415064"/>
                </a:solidFill>
                <a:latin typeface="Arial"/>
                <a:ea typeface="Arial"/>
                <a:cs typeface="Arial"/>
                <a:sym typeface="Arial"/>
              </a:defRPr>
            </a:lvl2pPr>
            <a:lvl3pPr marL="0" lvl="2" indent="0" algn="l" rtl="0">
              <a:lnSpc>
                <a:spcPct val="100000"/>
              </a:lnSpc>
              <a:spcBef>
                <a:spcPts val="0"/>
              </a:spcBef>
              <a:spcAft>
                <a:spcPts val="0"/>
              </a:spcAft>
              <a:buSzPts val="800"/>
              <a:buNone/>
              <a:defRPr sz="800" b="0" i="0" u="none" strike="noStrike" cap="none">
                <a:solidFill>
                  <a:srgbClr val="415064"/>
                </a:solidFill>
                <a:latin typeface="Arial"/>
                <a:ea typeface="Arial"/>
                <a:cs typeface="Arial"/>
                <a:sym typeface="Arial"/>
              </a:defRPr>
            </a:lvl3pPr>
            <a:lvl4pPr marL="0" lvl="3" indent="0" algn="l" rtl="0">
              <a:lnSpc>
                <a:spcPct val="100000"/>
              </a:lnSpc>
              <a:spcBef>
                <a:spcPts val="0"/>
              </a:spcBef>
              <a:spcAft>
                <a:spcPts val="0"/>
              </a:spcAft>
              <a:buSzPts val="800"/>
              <a:buNone/>
              <a:defRPr sz="800" b="0" i="0" u="none" strike="noStrike" cap="none">
                <a:solidFill>
                  <a:srgbClr val="415064"/>
                </a:solidFill>
                <a:latin typeface="Arial"/>
                <a:ea typeface="Arial"/>
                <a:cs typeface="Arial"/>
                <a:sym typeface="Arial"/>
              </a:defRPr>
            </a:lvl4pPr>
            <a:lvl5pPr marL="0" lvl="4" indent="0" algn="l" rtl="0">
              <a:lnSpc>
                <a:spcPct val="100000"/>
              </a:lnSpc>
              <a:spcBef>
                <a:spcPts val="0"/>
              </a:spcBef>
              <a:spcAft>
                <a:spcPts val="0"/>
              </a:spcAft>
              <a:buSzPts val="800"/>
              <a:buNone/>
              <a:defRPr sz="800" b="0" i="0" u="none" strike="noStrike" cap="none">
                <a:solidFill>
                  <a:srgbClr val="415064"/>
                </a:solidFill>
                <a:latin typeface="Arial"/>
                <a:ea typeface="Arial"/>
                <a:cs typeface="Arial"/>
                <a:sym typeface="Arial"/>
              </a:defRPr>
            </a:lvl5pPr>
            <a:lvl6pPr marL="0" lvl="5" indent="0" algn="l" rtl="0">
              <a:lnSpc>
                <a:spcPct val="100000"/>
              </a:lnSpc>
              <a:spcBef>
                <a:spcPts val="0"/>
              </a:spcBef>
              <a:spcAft>
                <a:spcPts val="0"/>
              </a:spcAft>
              <a:buSzPts val="800"/>
              <a:buNone/>
              <a:defRPr sz="800" b="0" i="0" u="none" strike="noStrike" cap="none">
                <a:solidFill>
                  <a:srgbClr val="415064"/>
                </a:solidFill>
                <a:latin typeface="Arial"/>
                <a:ea typeface="Arial"/>
                <a:cs typeface="Arial"/>
                <a:sym typeface="Arial"/>
              </a:defRPr>
            </a:lvl6pPr>
            <a:lvl7pPr marL="0" lvl="6" indent="0" algn="l" rtl="0">
              <a:lnSpc>
                <a:spcPct val="100000"/>
              </a:lnSpc>
              <a:spcBef>
                <a:spcPts val="0"/>
              </a:spcBef>
              <a:spcAft>
                <a:spcPts val="0"/>
              </a:spcAft>
              <a:buSzPts val="800"/>
              <a:buNone/>
              <a:defRPr sz="800" b="0" i="0" u="none" strike="noStrike" cap="none">
                <a:solidFill>
                  <a:srgbClr val="415064"/>
                </a:solidFill>
                <a:latin typeface="Arial"/>
                <a:ea typeface="Arial"/>
                <a:cs typeface="Arial"/>
                <a:sym typeface="Arial"/>
              </a:defRPr>
            </a:lvl7pPr>
            <a:lvl8pPr marL="0" lvl="7" indent="0" algn="l" rtl="0">
              <a:lnSpc>
                <a:spcPct val="100000"/>
              </a:lnSpc>
              <a:spcBef>
                <a:spcPts val="0"/>
              </a:spcBef>
              <a:spcAft>
                <a:spcPts val="0"/>
              </a:spcAft>
              <a:buSzPts val="800"/>
              <a:buNone/>
              <a:defRPr sz="800" b="0" i="0" u="none" strike="noStrike" cap="none">
                <a:solidFill>
                  <a:srgbClr val="415064"/>
                </a:solidFill>
                <a:latin typeface="Arial"/>
                <a:ea typeface="Arial"/>
                <a:cs typeface="Arial"/>
                <a:sym typeface="Arial"/>
              </a:defRPr>
            </a:lvl8pPr>
            <a:lvl9pPr marL="0" lvl="8" indent="0" algn="l" rtl="0">
              <a:lnSpc>
                <a:spcPct val="100000"/>
              </a:lnSpc>
              <a:spcBef>
                <a:spcPts val="0"/>
              </a:spcBef>
              <a:spcAft>
                <a:spcPts val="0"/>
              </a:spcAft>
              <a:buSzPts val="800"/>
              <a:buNone/>
              <a:defRPr sz="800" b="0" i="0" u="none" strike="noStrike" cap="none">
                <a:solidFill>
                  <a:srgbClr val="415064"/>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22" name="Google Shape;22;p3"/>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28;p4"/>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29" name="Google Shape;29;p4"/>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0" name="Google Shape;30;p4"/>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p5"/>
          <p:cNvSpPr txBox="1">
            <a:spLocks noGrp="1"/>
          </p:cNvSpPr>
          <p:nvPr>
            <p:ph type="title"/>
          </p:nvPr>
        </p:nvSpPr>
        <p:spPr>
          <a:xfrm>
            <a:off x="729450" y="1318650"/>
            <a:ext cx="7688400" cy="535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37" name="Google Shape;37;p5"/>
          <p:cNvSpPr txBox="1">
            <a:spLocks noGrp="1"/>
          </p:cNvSpPr>
          <p:nvPr>
            <p:ph type="body" idx="1"/>
          </p:nvPr>
        </p:nvSpPr>
        <p:spPr>
          <a:xfrm>
            <a:off x="729325" y="2078875"/>
            <a:ext cx="3774300" cy="22611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8" name="Google Shape;38;p5"/>
          <p:cNvSpPr txBox="1">
            <a:spLocks noGrp="1"/>
          </p:cNvSpPr>
          <p:nvPr>
            <p:ph type="body" idx="2"/>
          </p:nvPr>
        </p:nvSpPr>
        <p:spPr>
          <a:xfrm>
            <a:off x="4643604" y="2078875"/>
            <a:ext cx="3774300" cy="22611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9" name="Google Shape;39;p5"/>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Google Shape;45;p6"/>
          <p:cNvSpPr txBox="1">
            <a:spLocks noGrp="1"/>
          </p:cNvSpPr>
          <p:nvPr>
            <p:ph type="title"/>
          </p:nvPr>
        </p:nvSpPr>
        <p:spPr>
          <a:xfrm>
            <a:off x="729450" y="1318650"/>
            <a:ext cx="7688400" cy="535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46" name="Google Shape;46;p6"/>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Google Shape;52;p7"/>
          <p:cNvSpPr txBox="1">
            <a:spLocks noGrp="1"/>
          </p:cNvSpPr>
          <p:nvPr>
            <p:ph type="title"/>
          </p:nvPr>
        </p:nvSpPr>
        <p:spPr>
          <a:xfrm>
            <a:off x="730000" y="1318650"/>
            <a:ext cx="3300900" cy="13815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53" name="Google Shape;53;p7"/>
          <p:cNvSpPr txBox="1">
            <a:spLocks noGrp="1"/>
          </p:cNvSpPr>
          <p:nvPr>
            <p:ph type="body" idx="1"/>
          </p:nvPr>
        </p:nvSpPr>
        <p:spPr>
          <a:xfrm>
            <a:off x="721225" y="2781725"/>
            <a:ext cx="3300900" cy="1597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54" name="Google Shape;54;p7"/>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59;p8"/>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60" name="Google Shape;60;p8"/>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9"/>
          <p:cNvSpPr txBox="1">
            <a:spLocks noGrp="1"/>
          </p:cNvSpPr>
          <p:nvPr>
            <p:ph type="title"/>
          </p:nvPr>
        </p:nvSpPr>
        <p:spPr>
          <a:xfrm>
            <a:off x="730000" y="1318650"/>
            <a:ext cx="3300900" cy="1687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67" name="Google Shape;67;p9"/>
          <p:cNvSpPr txBox="1">
            <a:spLocks noGrp="1"/>
          </p:cNvSpPr>
          <p:nvPr>
            <p:ph type="subTitle" idx="1"/>
          </p:nvPr>
        </p:nvSpPr>
        <p:spPr>
          <a:xfrm>
            <a:off x="724950" y="3161525"/>
            <a:ext cx="3300900" cy="759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68" name="Google Shape;68;p9"/>
          <p:cNvSpPr txBox="1">
            <a:spLocks noGrp="1"/>
          </p:cNvSpPr>
          <p:nvPr>
            <p:ph type="body" idx="2"/>
          </p:nvPr>
        </p:nvSpPr>
        <p:spPr>
          <a:xfrm>
            <a:off x="5174225" y="1352625"/>
            <a:ext cx="3374400" cy="3025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9" name="Google Shape;69;p9"/>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70"/>
        <p:cNvGrpSpPr/>
        <p:nvPr/>
      </p:nvGrpSpPr>
      <p:grpSpPr>
        <a:xfrm>
          <a:off x="0" y="0"/>
          <a:ext cx="0" cy="0"/>
          <a:chOff x="0" y="0"/>
          <a:chExt cx="0" cy="0"/>
        </a:xfrm>
      </p:grpSpPr>
      <p:sp>
        <p:nvSpPr>
          <p:cNvPr id="71" name="Google Shape;71;p10"/>
          <p:cNvSpPr txBox="1">
            <a:spLocks noGrp="1"/>
          </p:cNvSpPr>
          <p:nvPr>
            <p:ph type="body" idx="1"/>
          </p:nvPr>
        </p:nvSpPr>
        <p:spPr>
          <a:xfrm>
            <a:off x="724950" y="4372551"/>
            <a:ext cx="7697400" cy="4605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300"/>
              <a:buNone/>
              <a:defRPr/>
            </a:lvl1pPr>
          </a:lstStyle>
          <a:p>
            <a:endParaRPr/>
          </a:p>
        </p:txBody>
      </p:sp>
      <p:sp>
        <p:nvSpPr>
          <p:cNvPr id="72" name="Google Shape;72;p10"/>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treamlin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marL="914400" lvl="1"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marL="1371600" lvl="2"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marL="1828800" lvl="3"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marL="2286000" lvl="4"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marL="2743200" lvl="5"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marL="3200400" lvl="6"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marL="3657600" lvl="7"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marL="4114800" lvl="8"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3.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4.xml"/><Relationship Id="rId16"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9.pn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24.png"/><Relationship Id="rId4" Type="http://schemas.openxmlformats.org/officeDocument/2006/relationships/hyperlink" Target="https://gpp.mite.gov.it/CAM-vigenti"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99"/>
        <p:cNvGrpSpPr/>
        <p:nvPr/>
      </p:nvGrpSpPr>
      <p:grpSpPr>
        <a:xfrm>
          <a:off x="0" y="0"/>
          <a:ext cx="0" cy="0"/>
          <a:chOff x="0" y="0"/>
          <a:chExt cx="0" cy="0"/>
        </a:xfrm>
      </p:grpSpPr>
      <p:sp>
        <p:nvSpPr>
          <p:cNvPr id="100" name="Google Shape;100;p16"/>
          <p:cNvSpPr/>
          <p:nvPr/>
        </p:nvSpPr>
        <p:spPr>
          <a:xfrm>
            <a:off x="0" y="827000"/>
            <a:ext cx="6966300" cy="3349500"/>
          </a:xfrm>
          <a:prstGeom prst="rect">
            <a:avLst/>
          </a:prstGeom>
          <a:solidFill>
            <a:srgbClr val="D3DCE4"/>
          </a:solidFill>
          <a:ln>
            <a:noFill/>
          </a:ln>
          <a:effectLst>
            <a:outerShdw blurRad="57150" dist="19050" dir="5400000" algn="bl" rotWithShape="0">
              <a:srgbClr val="000000">
                <a:alpha val="49800"/>
              </a:srgbClr>
            </a:outerShdw>
          </a:effectLst>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01" name="Google Shape;101;p16"/>
          <p:cNvSpPr/>
          <p:nvPr/>
        </p:nvSpPr>
        <p:spPr>
          <a:xfrm>
            <a:off x="0" y="1092780"/>
            <a:ext cx="2418731" cy="1554912"/>
          </a:xfrm>
          <a:custGeom>
            <a:avLst/>
            <a:gdLst/>
            <a:ahLst/>
            <a:cxnLst/>
            <a:rect l="l" t="t" r="r" b="b"/>
            <a:pathLst>
              <a:path w="2828925" h="2286635" extrusionOk="0">
                <a:moveTo>
                  <a:pt x="2828696" y="0"/>
                </a:moveTo>
                <a:lnTo>
                  <a:pt x="0" y="0"/>
                </a:lnTo>
                <a:lnTo>
                  <a:pt x="0" y="2286012"/>
                </a:lnTo>
                <a:lnTo>
                  <a:pt x="2828696" y="2286012"/>
                </a:lnTo>
                <a:lnTo>
                  <a:pt x="2828696" y="0"/>
                </a:lnTo>
                <a:close/>
              </a:path>
            </a:pathLst>
          </a:custGeom>
          <a:solidFill>
            <a:srgbClr val="44546A"/>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16"/>
          <p:cNvSpPr txBox="1"/>
          <p:nvPr/>
        </p:nvSpPr>
        <p:spPr>
          <a:xfrm>
            <a:off x="450898" y="1534243"/>
            <a:ext cx="1469400" cy="607200"/>
          </a:xfrm>
          <a:prstGeom prst="rect">
            <a:avLst/>
          </a:prstGeom>
          <a:noFill/>
          <a:ln>
            <a:noFill/>
          </a:ln>
        </p:spPr>
        <p:txBody>
          <a:bodyPr spcFirstLastPara="1" wrap="square" lIns="0" tIns="155825" rIns="0" bIns="0" anchor="t" anchorCtr="0">
            <a:spAutoFit/>
          </a:bodyPr>
          <a:lstStyle/>
          <a:p>
            <a:pPr marL="12700" marR="0" lvl="0" indent="0" algn="l" rtl="0">
              <a:lnSpc>
                <a:spcPct val="76900"/>
              </a:lnSpc>
              <a:spcBef>
                <a:spcPts val="0"/>
              </a:spcBef>
              <a:spcAft>
                <a:spcPts val="0"/>
              </a:spcAft>
              <a:buClr>
                <a:srgbClr val="000000"/>
              </a:buClr>
              <a:buSzPts val="3800"/>
              <a:buFont typeface="Arial"/>
              <a:buNone/>
            </a:pPr>
            <a:r>
              <a:rPr lang="en" sz="3800">
                <a:solidFill>
                  <a:srgbClr val="FFFFFF"/>
                </a:solidFill>
              </a:rPr>
              <a:t>DNSH</a:t>
            </a:r>
            <a:endParaRPr sz="3800" b="0" i="0" u="none" strike="noStrike" cap="none">
              <a:solidFill>
                <a:srgbClr val="000000"/>
              </a:solidFill>
              <a:latin typeface="Arial"/>
              <a:ea typeface="Arial"/>
              <a:cs typeface="Arial"/>
              <a:sym typeface="Arial"/>
            </a:endParaRPr>
          </a:p>
        </p:txBody>
      </p:sp>
      <p:sp>
        <p:nvSpPr>
          <p:cNvPr id="103" name="Google Shape;103;p16"/>
          <p:cNvSpPr txBox="1"/>
          <p:nvPr/>
        </p:nvSpPr>
        <p:spPr>
          <a:xfrm>
            <a:off x="2538299" y="2146533"/>
            <a:ext cx="1962600" cy="164100"/>
          </a:xfrm>
          <a:prstGeom prst="rect">
            <a:avLst/>
          </a:prstGeom>
          <a:noFill/>
          <a:ln>
            <a:noFill/>
          </a:ln>
        </p:spPr>
        <p:txBody>
          <a:bodyPr spcFirstLastPara="1" wrap="square" lIns="0" tIns="10125" rIns="0" bIns="0" anchor="t" anchorCtr="0">
            <a:spAutoFit/>
          </a:bodyPr>
          <a:lstStyle/>
          <a:p>
            <a:pPr marL="0" marR="0" lvl="0" indent="0" algn="l" rtl="0">
              <a:lnSpc>
                <a:spcPct val="133300"/>
              </a:lnSpc>
              <a:spcBef>
                <a:spcPts val="0"/>
              </a:spcBef>
              <a:spcAft>
                <a:spcPts val="0"/>
              </a:spcAft>
              <a:buClr>
                <a:srgbClr val="000000"/>
              </a:buClr>
              <a:buSzPts val="1200"/>
              <a:buFont typeface="Arial"/>
              <a:buNone/>
            </a:pPr>
            <a:endParaRPr sz="1000" b="0" i="0" u="none" strike="noStrike" cap="none">
              <a:solidFill>
                <a:srgbClr val="000000"/>
              </a:solidFill>
              <a:latin typeface="Arial"/>
              <a:ea typeface="Arial"/>
              <a:cs typeface="Arial"/>
              <a:sym typeface="Arial"/>
            </a:endParaRPr>
          </a:p>
        </p:txBody>
      </p:sp>
      <p:grpSp>
        <p:nvGrpSpPr>
          <p:cNvPr id="104" name="Google Shape;104;p16"/>
          <p:cNvGrpSpPr/>
          <p:nvPr/>
        </p:nvGrpSpPr>
        <p:grpSpPr>
          <a:xfrm>
            <a:off x="2549139" y="1101419"/>
            <a:ext cx="6594052" cy="1451072"/>
            <a:chOff x="2981100" y="1619495"/>
            <a:chExt cx="7711440" cy="2133616"/>
          </a:xfrm>
        </p:grpSpPr>
        <p:sp>
          <p:nvSpPr>
            <p:cNvPr id="105" name="Google Shape;105;p16"/>
            <p:cNvSpPr/>
            <p:nvPr/>
          </p:nvSpPr>
          <p:spPr>
            <a:xfrm>
              <a:off x="2981100" y="1619495"/>
              <a:ext cx="7711440" cy="0"/>
            </a:xfrm>
            <a:custGeom>
              <a:avLst/>
              <a:gdLst/>
              <a:ahLst/>
              <a:cxnLst/>
              <a:rect l="l" t="t" r="r" b="b"/>
              <a:pathLst>
                <a:path w="7711440" h="120000" extrusionOk="0">
                  <a:moveTo>
                    <a:pt x="0" y="0"/>
                  </a:moveTo>
                  <a:lnTo>
                    <a:pt x="7710906" y="0"/>
                  </a:lnTo>
                </a:path>
              </a:pathLst>
            </a:custGeom>
            <a:noFill/>
            <a:ln w="254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16"/>
            <p:cNvSpPr/>
            <p:nvPr/>
          </p:nvSpPr>
          <p:spPr>
            <a:xfrm>
              <a:off x="2981100" y="3753111"/>
              <a:ext cx="7711440" cy="0"/>
            </a:xfrm>
            <a:custGeom>
              <a:avLst/>
              <a:gdLst/>
              <a:ahLst/>
              <a:cxnLst/>
              <a:rect l="l" t="t" r="r" b="b"/>
              <a:pathLst>
                <a:path w="7711440" h="120000" extrusionOk="0">
                  <a:moveTo>
                    <a:pt x="0" y="0"/>
                  </a:moveTo>
                  <a:lnTo>
                    <a:pt x="7710906" y="0"/>
                  </a:lnTo>
                </a:path>
              </a:pathLst>
            </a:custGeom>
            <a:noFill/>
            <a:ln w="25400"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07" name="Google Shape;107;p16"/>
          <p:cNvSpPr txBox="1"/>
          <p:nvPr/>
        </p:nvSpPr>
        <p:spPr>
          <a:xfrm>
            <a:off x="2538300" y="2199400"/>
            <a:ext cx="51840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a:t>24</a:t>
            </a:r>
            <a:r>
              <a:rPr lang="en" sz="1400" b="0" i="0" u="none" strike="noStrike" cap="none">
                <a:solidFill>
                  <a:srgbClr val="000000"/>
                </a:solidFill>
                <a:latin typeface="Arial"/>
                <a:ea typeface="Arial"/>
                <a:cs typeface="Arial"/>
                <a:sym typeface="Arial"/>
              </a:rPr>
              <a:t>/</a:t>
            </a:r>
            <a:r>
              <a:rPr lang="en"/>
              <a:t>11</a:t>
            </a:r>
            <a:r>
              <a:rPr lang="en" sz="1400" b="0" i="0" u="none" strike="noStrike" cap="none">
                <a:solidFill>
                  <a:srgbClr val="000000"/>
                </a:solidFill>
                <a:latin typeface="Arial"/>
                <a:ea typeface="Arial"/>
                <a:cs typeface="Arial"/>
                <a:sym typeface="Arial"/>
              </a:rPr>
              <a:t>/2023</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16"/>
          <p:cNvSpPr/>
          <p:nvPr/>
        </p:nvSpPr>
        <p:spPr>
          <a:xfrm>
            <a:off x="4216197" y="8"/>
            <a:ext cx="2750100" cy="213600"/>
          </a:xfrm>
          <a:prstGeom prst="rect">
            <a:avLst/>
          </a:prstGeom>
          <a:solidFill>
            <a:srgbClr val="D3DCE4"/>
          </a:solid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0" i="1" u="none" strike="noStrike" cap="none">
                <a:solidFill>
                  <a:srgbClr val="415364"/>
                </a:solidFill>
                <a:latin typeface="Arial"/>
                <a:ea typeface="Arial"/>
                <a:cs typeface="Arial"/>
                <a:sym typeface="Arial"/>
              </a:rPr>
              <a:t>Focus Misura Edilizia Giudiziaria M2C3 I1.2</a:t>
            </a:r>
            <a:endParaRPr sz="1100" b="0" i="0" u="none" strike="noStrike" cap="none">
              <a:solidFill>
                <a:srgbClr val="000000"/>
              </a:solidFill>
              <a:latin typeface="Arial"/>
              <a:ea typeface="Arial"/>
              <a:cs typeface="Arial"/>
              <a:sym typeface="Arial"/>
            </a:endParaRPr>
          </a:p>
        </p:txBody>
      </p:sp>
      <p:sp>
        <p:nvSpPr>
          <p:cNvPr id="109" name="Google Shape;109;p16"/>
          <p:cNvSpPr txBox="1">
            <a:spLocks noGrp="1"/>
          </p:cNvSpPr>
          <p:nvPr>
            <p:ph type="sldNum" idx="12"/>
          </p:nvPr>
        </p:nvSpPr>
        <p:spPr>
          <a:xfrm>
            <a:off x="8150985" y="48003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Clr>
                <a:srgbClr val="000000"/>
              </a:buClr>
              <a:buSzPts val="600"/>
              <a:buFont typeface="Arial"/>
              <a:buNone/>
            </a:pPr>
            <a:fld id="{00000000-1234-1234-1234-123412341234}" type="slidenum">
              <a:rPr lang="en"/>
              <a:t>1</a:t>
            </a:fld>
            <a:endParaRPr/>
          </a:p>
        </p:txBody>
      </p:sp>
      <p:pic>
        <p:nvPicPr>
          <p:cNvPr id="110" name="Google Shape;110;p16"/>
          <p:cNvPicPr preferRelativeResize="0"/>
          <p:nvPr/>
        </p:nvPicPr>
        <p:blipFill>
          <a:blip r:embed="rId3">
            <a:alphaModFix/>
          </a:blip>
          <a:stretch>
            <a:fillRect/>
          </a:stretch>
        </p:blipFill>
        <p:spPr>
          <a:xfrm>
            <a:off x="229400" y="3629775"/>
            <a:ext cx="1846743" cy="461700"/>
          </a:xfrm>
          <a:prstGeom prst="rect">
            <a:avLst/>
          </a:prstGeom>
          <a:noFill/>
          <a:ln>
            <a:noFill/>
          </a:ln>
        </p:spPr>
      </p:pic>
      <p:pic>
        <p:nvPicPr>
          <p:cNvPr id="111" name="Google Shape;111;p16" descr="Italia Domani, online il portale dedicato al PNRR - Ministero dell'Economia  e delle Finanze"/>
          <p:cNvPicPr preferRelativeResize="0"/>
          <p:nvPr/>
        </p:nvPicPr>
        <p:blipFill rotWithShape="1">
          <a:blip r:embed="rId4">
            <a:alphaModFix/>
          </a:blip>
          <a:srcRect t="25636" b="26596"/>
          <a:stretch/>
        </p:blipFill>
        <p:spPr>
          <a:xfrm>
            <a:off x="2194796" y="3629775"/>
            <a:ext cx="1940726" cy="461700"/>
          </a:xfrm>
          <a:prstGeom prst="rect">
            <a:avLst/>
          </a:prstGeom>
          <a:noFill/>
          <a:ln>
            <a:noFill/>
          </a:ln>
        </p:spPr>
      </p:pic>
      <p:sp>
        <p:nvSpPr>
          <p:cNvPr id="112" name="Google Shape;112;p16"/>
          <p:cNvSpPr txBox="1"/>
          <p:nvPr/>
        </p:nvSpPr>
        <p:spPr>
          <a:xfrm>
            <a:off x="2538299" y="1222345"/>
            <a:ext cx="6369300" cy="903000"/>
          </a:xfrm>
          <a:prstGeom prst="rect">
            <a:avLst/>
          </a:prstGeom>
          <a:noFill/>
          <a:ln>
            <a:noFill/>
          </a:ln>
        </p:spPr>
        <p:txBody>
          <a:bodyPr spcFirstLastPara="1" wrap="square" lIns="0" tIns="10125" rIns="0" bIns="0" anchor="t" anchorCtr="0">
            <a:spAutoFit/>
          </a:bodyPr>
          <a:lstStyle/>
          <a:p>
            <a:pPr marL="0" marR="0" lvl="0" indent="0" algn="l" rtl="0">
              <a:lnSpc>
                <a:spcPct val="100000"/>
              </a:lnSpc>
              <a:spcBef>
                <a:spcPts val="0"/>
              </a:spcBef>
              <a:spcAft>
                <a:spcPts val="0"/>
              </a:spcAft>
              <a:buClr>
                <a:srgbClr val="000000"/>
              </a:buClr>
              <a:buSzPts val="2900"/>
              <a:buFont typeface="Arial"/>
              <a:buNone/>
            </a:pPr>
            <a:r>
              <a:rPr lang="en" sz="2900" b="1">
                <a:solidFill>
                  <a:srgbClr val="44546A"/>
                </a:solidFill>
              </a:rPr>
              <a:t>WEBINAR </a:t>
            </a:r>
            <a:endParaRPr sz="2900" b="1">
              <a:solidFill>
                <a:srgbClr val="44546A"/>
              </a:solidFill>
            </a:endParaRPr>
          </a:p>
          <a:p>
            <a:pPr marL="0" marR="0" lvl="0" indent="0" algn="l" rtl="0">
              <a:lnSpc>
                <a:spcPct val="100000"/>
              </a:lnSpc>
              <a:spcBef>
                <a:spcPts val="0"/>
              </a:spcBef>
              <a:spcAft>
                <a:spcPts val="0"/>
              </a:spcAft>
              <a:buClr>
                <a:srgbClr val="000000"/>
              </a:buClr>
              <a:buSzPts val="2900"/>
              <a:buFont typeface="Arial"/>
              <a:buNone/>
            </a:pPr>
            <a:r>
              <a:rPr lang="en" sz="2900" b="1">
                <a:solidFill>
                  <a:srgbClr val="44546A"/>
                </a:solidFill>
              </a:rPr>
              <a:t>Do Not Significant Harm</a:t>
            </a:r>
            <a:r>
              <a:rPr lang="en" sz="2900" b="1" i="0" u="none" strike="noStrike" cap="none">
                <a:solidFill>
                  <a:srgbClr val="44546A"/>
                </a:solidFill>
                <a:latin typeface="Arial"/>
                <a:ea typeface="Arial"/>
                <a:cs typeface="Arial"/>
                <a:sym typeface="Arial"/>
              </a:rPr>
              <a:t> </a:t>
            </a:r>
            <a:endParaRPr sz="2900" b="0" i="0" u="none" strike="noStrike" cap="none">
              <a:solidFill>
                <a:srgbClr val="44546A"/>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25"/>
          <p:cNvSpPr/>
          <p:nvPr/>
        </p:nvSpPr>
        <p:spPr>
          <a:xfrm>
            <a:off x="95100" y="1839125"/>
            <a:ext cx="8925300" cy="2745900"/>
          </a:xfrm>
          <a:prstGeom prst="rect">
            <a:avLst/>
          </a:prstGeom>
          <a:solidFill>
            <a:srgbClr val="F3F2F1"/>
          </a:solidFill>
          <a:ln w="9525" cap="flat" cmpd="sng">
            <a:solidFill>
              <a:srgbClr val="415364"/>
            </a:solidFill>
            <a:prstDash val="lgDash"/>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EFD"/>
              </a:buClr>
              <a:buSzPts val="1013"/>
              <a:buFont typeface="Arial"/>
              <a:buNone/>
            </a:pPr>
            <a:endParaRPr sz="1013" b="0" i="0" u="none" strike="noStrike" cap="none">
              <a:solidFill>
                <a:srgbClr val="FFFEFD"/>
              </a:solidFill>
              <a:latin typeface="Arial"/>
              <a:ea typeface="Arial"/>
              <a:cs typeface="Arial"/>
              <a:sym typeface="Arial"/>
            </a:endParaRPr>
          </a:p>
        </p:txBody>
      </p:sp>
      <p:sp>
        <p:nvSpPr>
          <p:cNvPr id="380" name="Google Shape;380;p25"/>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SCHEDE TECNICHE</a:t>
            </a:r>
            <a:endParaRPr sz="1100" b="0" i="0" u="none" strike="noStrike" cap="none">
              <a:solidFill>
                <a:srgbClr val="000000"/>
              </a:solidFill>
              <a:latin typeface="Arial"/>
              <a:ea typeface="Arial"/>
              <a:cs typeface="Arial"/>
              <a:sym typeface="Arial"/>
            </a:endParaRPr>
          </a:p>
        </p:txBody>
      </p:sp>
      <p:sp>
        <p:nvSpPr>
          <p:cNvPr id="381" name="Google Shape;381;p25"/>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r>
              <a:rPr lang="en" sz="1200">
                <a:solidFill>
                  <a:srgbClr val="797979"/>
                </a:solidFill>
              </a:rPr>
              <a:t>APPLICAZIONI, PRINCIPI GUIDA E VINCOLI SCHEDA 3</a:t>
            </a: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382" name="Google Shape;382;p25"/>
          <p:cNvSpPr txBox="1"/>
          <p:nvPr/>
        </p:nvSpPr>
        <p:spPr>
          <a:xfrm>
            <a:off x="80725" y="755075"/>
            <a:ext cx="8940000" cy="736500"/>
          </a:xfrm>
          <a:prstGeom prst="rect">
            <a:avLst/>
          </a:prstGeom>
          <a:noFill/>
          <a:ln w="9525" cap="flat" cmpd="sng">
            <a:solidFill>
              <a:srgbClr val="405363"/>
            </a:solidFill>
            <a:prstDash val="solid"/>
            <a:round/>
            <a:headEnd type="none" w="sm" len="sm"/>
            <a:tailEnd type="none" w="sm" len="sm"/>
          </a:ln>
        </p:spPr>
        <p:txBody>
          <a:bodyPr spcFirstLastPara="1" wrap="square" lIns="91425" tIns="137150" rIns="91425" bIns="91425" anchor="t" anchorCtr="0">
            <a:noAutofit/>
          </a:bodyPr>
          <a:lstStyle/>
          <a:p>
            <a:pPr marL="0" lvl="0" indent="0" algn="just" rtl="0">
              <a:lnSpc>
                <a:spcPct val="100000"/>
              </a:lnSpc>
              <a:spcBef>
                <a:spcPts val="0"/>
              </a:spcBef>
              <a:spcAft>
                <a:spcPts val="0"/>
              </a:spcAft>
              <a:buClr>
                <a:srgbClr val="000000"/>
              </a:buClr>
              <a:buSzPts val="900"/>
              <a:buFont typeface="Arial"/>
              <a:buNone/>
            </a:pPr>
            <a:r>
              <a:rPr lang="en" sz="900"/>
              <a:t>La misura </a:t>
            </a:r>
            <a:r>
              <a:rPr lang="en" sz="900" b="1">
                <a:solidFill>
                  <a:srgbClr val="3E5161"/>
                </a:solidFill>
              </a:rPr>
              <a:t>M2C3 – I 1.2</a:t>
            </a:r>
            <a:r>
              <a:rPr lang="en" sz="900"/>
              <a:t> è espressamente orientata all'analisi delle Schede 1, 2 e 12, sotto il </a:t>
            </a:r>
            <a:r>
              <a:rPr lang="en" sz="900" b="1">
                <a:solidFill>
                  <a:srgbClr val="3E5161"/>
                </a:solidFill>
              </a:rPr>
              <a:t>REGIME 2</a:t>
            </a:r>
            <a:r>
              <a:rPr lang="en" sz="900">
                <a:solidFill>
                  <a:srgbClr val="3E5161"/>
                </a:solidFill>
              </a:rPr>
              <a:t>,</a:t>
            </a:r>
            <a:r>
              <a:rPr lang="en" sz="900"/>
              <a:t> ciascuna delle quali è dedicata, rispettivamente, a specifici ambiti tematici:</a:t>
            </a:r>
            <a:endParaRPr sz="900"/>
          </a:p>
          <a:p>
            <a:pPr marL="0" lvl="0" indent="0" algn="just" rtl="0">
              <a:lnSpc>
                <a:spcPct val="100000"/>
              </a:lnSpc>
              <a:spcBef>
                <a:spcPts val="0"/>
              </a:spcBef>
              <a:spcAft>
                <a:spcPts val="0"/>
              </a:spcAft>
              <a:buNone/>
            </a:pPr>
            <a:r>
              <a:rPr lang="en" sz="900"/>
              <a:t>1) Costruzione di nuovi edifici; 2) Ristrutturazione di edifici</a:t>
            </a:r>
            <a:r>
              <a:rPr lang="en" sz="900">
                <a:solidFill>
                  <a:srgbClr val="3B5362"/>
                </a:solidFill>
              </a:rPr>
              <a:t>; </a:t>
            </a:r>
            <a:r>
              <a:rPr lang="en" sz="900" b="1">
                <a:solidFill>
                  <a:srgbClr val="44546A"/>
                </a:solidFill>
              </a:rPr>
              <a:t>12) </a:t>
            </a:r>
            <a:r>
              <a:rPr lang="en" sz="900" b="1">
                <a:solidFill>
                  <a:srgbClr val="3B5362"/>
                </a:solidFill>
              </a:rPr>
              <a:t>Produzione di elettricità da pannelli solari </a:t>
            </a:r>
            <a:endParaRPr sz="1800">
              <a:solidFill>
                <a:schemeClr val="dk2"/>
              </a:solidFill>
            </a:endParaRPr>
          </a:p>
        </p:txBody>
      </p:sp>
      <p:sp>
        <p:nvSpPr>
          <p:cNvPr id="383" name="Google Shape;383;p25"/>
          <p:cNvSpPr/>
          <p:nvPr/>
        </p:nvSpPr>
        <p:spPr>
          <a:xfrm>
            <a:off x="208951" y="717900"/>
            <a:ext cx="1482300" cy="136200"/>
          </a:xfrm>
          <a:prstGeom prst="rect">
            <a:avLst/>
          </a:prstGeom>
          <a:solidFill>
            <a:srgbClr val="3E516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1">
                <a:solidFill>
                  <a:srgbClr val="FFFEFD"/>
                </a:solidFill>
              </a:rPr>
              <a:t>     OVERVIEW </a:t>
            </a:r>
            <a:endParaRPr sz="1100" b="0" i="0" u="none" strike="noStrike" cap="none">
              <a:solidFill>
                <a:srgbClr val="000000"/>
              </a:solidFill>
              <a:latin typeface="Arial"/>
              <a:ea typeface="Arial"/>
              <a:cs typeface="Arial"/>
              <a:sym typeface="Arial"/>
            </a:endParaRPr>
          </a:p>
        </p:txBody>
      </p:sp>
      <p:pic>
        <p:nvPicPr>
          <p:cNvPr id="384" name="Google Shape;384;p25" descr="Ricerca con riempimento a tinta unita"/>
          <p:cNvPicPr preferRelativeResize="0"/>
          <p:nvPr/>
        </p:nvPicPr>
        <p:blipFill rotWithShape="1">
          <a:blip r:embed="rId3">
            <a:alphaModFix/>
          </a:blip>
          <a:srcRect/>
          <a:stretch/>
        </p:blipFill>
        <p:spPr>
          <a:xfrm>
            <a:off x="248009" y="717981"/>
            <a:ext cx="136040" cy="136040"/>
          </a:xfrm>
          <a:prstGeom prst="rect">
            <a:avLst/>
          </a:prstGeom>
          <a:noFill/>
          <a:ln>
            <a:noFill/>
          </a:ln>
        </p:spPr>
      </p:pic>
      <p:sp>
        <p:nvSpPr>
          <p:cNvPr id="385" name="Google Shape;385;p25"/>
          <p:cNvSpPr/>
          <p:nvPr/>
        </p:nvSpPr>
        <p:spPr>
          <a:xfrm>
            <a:off x="323825" y="1981625"/>
            <a:ext cx="2315100" cy="136200"/>
          </a:xfrm>
          <a:prstGeom prst="roundRect">
            <a:avLst>
              <a:gd name="adj" fmla="val 16667"/>
            </a:avLst>
          </a:prstGeom>
          <a:solidFill>
            <a:srgbClr val="415364"/>
          </a:solidFill>
          <a:ln>
            <a:noFill/>
          </a:ln>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700"/>
              <a:buFont typeface="Arial"/>
              <a:buNone/>
            </a:pPr>
            <a:r>
              <a:rPr lang="en" sz="700" b="1">
                <a:solidFill>
                  <a:srgbClr val="FFFEFD"/>
                </a:solidFill>
              </a:rPr>
              <a:t>APPLICAZIONE</a:t>
            </a:r>
            <a:endParaRPr sz="900"/>
          </a:p>
        </p:txBody>
      </p:sp>
      <p:sp>
        <p:nvSpPr>
          <p:cNvPr id="386" name="Google Shape;386;p25"/>
          <p:cNvSpPr/>
          <p:nvPr/>
        </p:nvSpPr>
        <p:spPr>
          <a:xfrm>
            <a:off x="323825" y="2920825"/>
            <a:ext cx="2315100" cy="136200"/>
          </a:xfrm>
          <a:prstGeom prst="roundRect">
            <a:avLst>
              <a:gd name="adj" fmla="val 16667"/>
            </a:avLst>
          </a:prstGeom>
          <a:solidFill>
            <a:srgbClr val="41536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EFD"/>
              </a:buClr>
              <a:buSzPts val="1200"/>
              <a:buFont typeface="Arial"/>
              <a:buNone/>
            </a:pPr>
            <a:r>
              <a:rPr lang="en" sz="700" b="1">
                <a:solidFill>
                  <a:srgbClr val="FFFEFD"/>
                </a:solidFill>
              </a:rPr>
              <a:t>PRINCIPIO GUIDA</a:t>
            </a:r>
            <a:endParaRPr sz="700" b="1">
              <a:solidFill>
                <a:srgbClr val="FFFEFD"/>
              </a:solidFill>
            </a:endParaRPr>
          </a:p>
        </p:txBody>
      </p:sp>
      <p:sp>
        <p:nvSpPr>
          <p:cNvPr id="387" name="Google Shape;387;p25"/>
          <p:cNvSpPr/>
          <p:nvPr/>
        </p:nvSpPr>
        <p:spPr>
          <a:xfrm>
            <a:off x="3808650" y="1981625"/>
            <a:ext cx="2348700" cy="136200"/>
          </a:xfrm>
          <a:prstGeom prst="roundRect">
            <a:avLst>
              <a:gd name="adj" fmla="val 16667"/>
            </a:avLst>
          </a:prstGeom>
          <a:solidFill>
            <a:srgbClr val="41536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EFD"/>
              </a:buClr>
              <a:buSzPts val="1200"/>
              <a:buFont typeface="Arial"/>
              <a:buNone/>
            </a:pPr>
            <a:r>
              <a:rPr lang="en" sz="700" b="1">
                <a:solidFill>
                  <a:srgbClr val="FFFEFD"/>
                </a:solidFill>
              </a:rPr>
              <a:t>VINCOLI</a:t>
            </a:r>
            <a:endParaRPr sz="700" b="1">
              <a:solidFill>
                <a:srgbClr val="FFFEFD"/>
              </a:solidFill>
            </a:endParaRPr>
          </a:p>
        </p:txBody>
      </p:sp>
      <p:sp>
        <p:nvSpPr>
          <p:cNvPr id="388" name="Google Shape;388;p25"/>
          <p:cNvSpPr txBox="1"/>
          <p:nvPr/>
        </p:nvSpPr>
        <p:spPr>
          <a:xfrm>
            <a:off x="80725" y="1513814"/>
            <a:ext cx="627600" cy="261600"/>
          </a:xfrm>
          <a:prstGeom prst="rect">
            <a:avLst/>
          </a:prstGeom>
          <a:solidFill>
            <a:srgbClr val="FFFEFD"/>
          </a:solidFill>
          <a:ln w="9525" cap="flat" cmpd="sng">
            <a:solidFill>
              <a:srgbClr val="415364"/>
            </a:solidFill>
            <a:prstDash val="solid"/>
            <a:round/>
            <a:headEnd type="none" w="sm" len="sm"/>
            <a:tailEnd type="none" w="sm" len="sm"/>
          </a:ln>
        </p:spPr>
        <p:txBody>
          <a:bodyPr spcFirstLastPara="1" wrap="square" lIns="0" tIns="45700" rIns="91425" bIns="45700" anchor="ctr" anchorCtr="0">
            <a:noAutofit/>
          </a:bodyPr>
          <a:lstStyle/>
          <a:p>
            <a:pPr marL="0" marR="0" lvl="0" indent="0" algn="ctr" rtl="0">
              <a:lnSpc>
                <a:spcPct val="100000"/>
              </a:lnSpc>
              <a:spcBef>
                <a:spcPts val="0"/>
              </a:spcBef>
              <a:spcAft>
                <a:spcPts val="0"/>
              </a:spcAft>
              <a:buClr>
                <a:srgbClr val="415364"/>
              </a:buClr>
              <a:buSzPts val="1100"/>
              <a:buFont typeface="Arial"/>
              <a:buNone/>
            </a:pPr>
            <a:r>
              <a:rPr lang="en" sz="1100" b="1">
                <a:solidFill>
                  <a:srgbClr val="415364"/>
                </a:solidFill>
                <a:latin typeface="Overlock"/>
                <a:ea typeface="Overlock"/>
                <a:cs typeface="Overlock"/>
                <a:sym typeface="Overlock"/>
              </a:rPr>
              <a:t>  </a:t>
            </a:r>
            <a:r>
              <a:rPr lang="en" sz="1100" b="1" u="sng">
                <a:solidFill>
                  <a:srgbClr val="415364"/>
                </a:solidFill>
                <a:latin typeface="Overlock"/>
                <a:ea typeface="Overlock"/>
                <a:cs typeface="Overlock"/>
                <a:sym typeface="Overlock"/>
              </a:rPr>
              <a:t>Scheda</a:t>
            </a:r>
            <a:endParaRPr/>
          </a:p>
        </p:txBody>
      </p:sp>
      <p:grpSp>
        <p:nvGrpSpPr>
          <p:cNvPr id="389" name="Google Shape;389;p25"/>
          <p:cNvGrpSpPr/>
          <p:nvPr/>
        </p:nvGrpSpPr>
        <p:grpSpPr>
          <a:xfrm>
            <a:off x="759788" y="1491503"/>
            <a:ext cx="376032" cy="309298"/>
            <a:chOff x="226299" y="2134014"/>
            <a:chExt cx="495300" cy="407400"/>
          </a:xfrm>
        </p:grpSpPr>
        <p:sp>
          <p:nvSpPr>
            <p:cNvPr id="390" name="Google Shape;390;p25"/>
            <p:cNvSpPr/>
            <p:nvPr/>
          </p:nvSpPr>
          <p:spPr>
            <a:xfrm>
              <a:off x="268525" y="2134014"/>
              <a:ext cx="432300" cy="407400"/>
            </a:xfrm>
            <a:prstGeom prst="ellipse">
              <a:avLst/>
            </a:prstGeom>
            <a:solidFill>
              <a:srgbClr val="415364"/>
            </a:solidFill>
            <a:ln w="9525" cap="flat" cmpd="sng">
              <a:solidFill>
                <a:srgbClr val="41536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391" name="Google Shape;391;p25"/>
            <p:cNvSpPr txBox="1"/>
            <p:nvPr/>
          </p:nvSpPr>
          <p:spPr>
            <a:xfrm>
              <a:off x="226299" y="2205236"/>
              <a:ext cx="495300" cy="261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solidFill>
                    <a:schemeClr val="lt1"/>
                  </a:solidFill>
                  <a:latin typeface="Lato"/>
                  <a:ea typeface="Lato"/>
                  <a:cs typeface="Lato"/>
                  <a:sym typeface="Lato"/>
                </a:rPr>
                <a:t>12</a:t>
              </a:r>
              <a:endParaRPr sz="1200">
                <a:solidFill>
                  <a:schemeClr val="lt1"/>
                </a:solidFill>
                <a:latin typeface="Lato"/>
                <a:ea typeface="Lato"/>
                <a:cs typeface="Lato"/>
                <a:sym typeface="Lato"/>
              </a:endParaRPr>
            </a:p>
          </p:txBody>
        </p:sp>
      </p:grpSp>
      <p:sp>
        <p:nvSpPr>
          <p:cNvPr id="392" name="Google Shape;392;p25"/>
          <p:cNvSpPr/>
          <p:nvPr/>
        </p:nvSpPr>
        <p:spPr>
          <a:xfrm rot="5400000">
            <a:off x="2240537" y="2855200"/>
            <a:ext cx="1999500" cy="424500"/>
          </a:xfrm>
          <a:prstGeom prst="triangle">
            <a:avLst>
              <a:gd name="adj" fmla="val 50000"/>
            </a:avLst>
          </a:prstGeom>
          <a:solidFill>
            <a:srgbClr val="415364"/>
          </a:solidFill>
          <a:ln w="25400" cap="flat" cmpd="sng">
            <a:solidFill>
              <a:srgbClr val="4153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200" b="0" i="0" u="none" strike="noStrike" cap="none">
              <a:solidFill>
                <a:srgbClr val="FFFEFD"/>
              </a:solidFill>
              <a:latin typeface="Arial"/>
              <a:ea typeface="Arial"/>
              <a:cs typeface="Arial"/>
              <a:sym typeface="Arial"/>
            </a:endParaRPr>
          </a:p>
        </p:txBody>
      </p:sp>
      <p:sp>
        <p:nvSpPr>
          <p:cNvPr id="393" name="Google Shape;393;p25"/>
          <p:cNvSpPr txBox="1"/>
          <p:nvPr/>
        </p:nvSpPr>
        <p:spPr>
          <a:xfrm>
            <a:off x="323825" y="2117825"/>
            <a:ext cx="2315100" cy="70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chemeClr val="accent1"/>
                </a:solidFill>
              </a:rPr>
              <a:t>Installazione, manutenzione e riparazione di </a:t>
            </a:r>
            <a:r>
              <a:rPr lang="en" sz="800" b="1">
                <a:solidFill>
                  <a:schemeClr val="accent1"/>
                </a:solidFill>
              </a:rPr>
              <a:t>sistemi fotovoltaici solari</a:t>
            </a:r>
            <a:r>
              <a:rPr lang="en" sz="800">
                <a:solidFill>
                  <a:schemeClr val="accent1"/>
                </a:solidFill>
              </a:rPr>
              <a:t> e le apparecchiature ad essi complementari.</a:t>
            </a:r>
            <a:endParaRPr sz="800">
              <a:solidFill>
                <a:schemeClr val="accent1"/>
              </a:solidFill>
            </a:endParaRPr>
          </a:p>
        </p:txBody>
      </p:sp>
      <p:sp>
        <p:nvSpPr>
          <p:cNvPr id="394" name="Google Shape;394;p25"/>
          <p:cNvSpPr txBox="1"/>
          <p:nvPr/>
        </p:nvSpPr>
        <p:spPr>
          <a:xfrm>
            <a:off x="290225" y="3108750"/>
            <a:ext cx="2381700" cy="79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44546A"/>
                </a:solidFill>
              </a:rPr>
              <a:t>• </a:t>
            </a:r>
            <a:r>
              <a:rPr lang="en" sz="800" b="1">
                <a:solidFill>
                  <a:schemeClr val="accent1"/>
                </a:solidFill>
              </a:rPr>
              <a:t>Efficienza</a:t>
            </a:r>
            <a:r>
              <a:rPr lang="en" sz="800">
                <a:solidFill>
                  <a:schemeClr val="accent1"/>
                </a:solidFill>
              </a:rPr>
              <a:t> (inclinazione, assolazione, ampiezza) e </a:t>
            </a:r>
            <a:r>
              <a:rPr lang="en" sz="800" b="1">
                <a:solidFill>
                  <a:schemeClr val="accent1"/>
                </a:solidFill>
              </a:rPr>
              <a:t>sicurezza antincendio;</a:t>
            </a:r>
            <a:endParaRPr sz="800" b="1">
              <a:solidFill>
                <a:schemeClr val="accent1"/>
              </a:solidFill>
            </a:endParaRPr>
          </a:p>
          <a:p>
            <a:pPr marL="0" lvl="0" indent="0" algn="l" rtl="0">
              <a:spcBef>
                <a:spcPts val="0"/>
              </a:spcBef>
              <a:spcAft>
                <a:spcPts val="0"/>
              </a:spcAft>
              <a:buNone/>
            </a:pPr>
            <a:r>
              <a:rPr lang="en" sz="900">
                <a:solidFill>
                  <a:srgbClr val="44546A"/>
                </a:solidFill>
              </a:rPr>
              <a:t>• </a:t>
            </a:r>
            <a:r>
              <a:rPr lang="en" sz="800" b="1">
                <a:solidFill>
                  <a:schemeClr val="accent1"/>
                </a:solidFill>
              </a:rPr>
              <a:t>Economia circolare </a:t>
            </a:r>
            <a:r>
              <a:rPr lang="en" sz="800">
                <a:solidFill>
                  <a:schemeClr val="accent1"/>
                </a:solidFill>
              </a:rPr>
              <a:t>e salvaguardia della </a:t>
            </a:r>
            <a:r>
              <a:rPr lang="en" sz="800" b="1">
                <a:solidFill>
                  <a:schemeClr val="accent1"/>
                </a:solidFill>
              </a:rPr>
              <a:t>biodiversità, </a:t>
            </a:r>
            <a:r>
              <a:rPr lang="en" sz="800">
                <a:solidFill>
                  <a:schemeClr val="accent1"/>
                </a:solidFill>
              </a:rPr>
              <a:t>anche </a:t>
            </a:r>
            <a:r>
              <a:rPr lang="en" sz="800" b="1">
                <a:solidFill>
                  <a:schemeClr val="accent1"/>
                </a:solidFill>
              </a:rPr>
              <a:t>agraria;</a:t>
            </a:r>
            <a:endParaRPr sz="800" b="1">
              <a:solidFill>
                <a:schemeClr val="accent1"/>
              </a:solidFill>
            </a:endParaRPr>
          </a:p>
          <a:p>
            <a:pPr marL="0" lvl="0" indent="0" algn="l" rtl="0">
              <a:spcBef>
                <a:spcPts val="0"/>
              </a:spcBef>
              <a:spcAft>
                <a:spcPts val="0"/>
              </a:spcAft>
              <a:buNone/>
            </a:pPr>
            <a:r>
              <a:rPr lang="en" sz="900">
                <a:solidFill>
                  <a:srgbClr val="44546A"/>
                </a:solidFill>
              </a:rPr>
              <a:t>• </a:t>
            </a:r>
            <a:r>
              <a:rPr lang="en" sz="800">
                <a:solidFill>
                  <a:schemeClr val="accent1"/>
                </a:solidFill>
              </a:rPr>
              <a:t>Limitazione all’</a:t>
            </a:r>
            <a:r>
              <a:rPr lang="en" sz="800" b="1">
                <a:solidFill>
                  <a:schemeClr val="accent1"/>
                </a:solidFill>
              </a:rPr>
              <a:t>uso del suolo.</a:t>
            </a:r>
            <a:endParaRPr sz="800" b="1">
              <a:solidFill>
                <a:srgbClr val="44546A"/>
              </a:solidFill>
            </a:endParaRPr>
          </a:p>
          <a:p>
            <a:pPr marL="0" lvl="0" indent="0" algn="l" rtl="0">
              <a:spcBef>
                <a:spcPts val="0"/>
              </a:spcBef>
              <a:spcAft>
                <a:spcPts val="0"/>
              </a:spcAft>
              <a:buNone/>
            </a:pPr>
            <a:endParaRPr sz="800">
              <a:solidFill>
                <a:srgbClr val="44546A"/>
              </a:solidFill>
            </a:endParaRPr>
          </a:p>
        </p:txBody>
      </p:sp>
      <p:sp>
        <p:nvSpPr>
          <p:cNvPr id="395" name="Google Shape;395;p25"/>
          <p:cNvSpPr txBox="1"/>
          <p:nvPr/>
        </p:nvSpPr>
        <p:spPr>
          <a:xfrm>
            <a:off x="3879325" y="2117825"/>
            <a:ext cx="4989000" cy="2168400"/>
          </a:xfrm>
          <a:prstGeom prst="rect">
            <a:avLst/>
          </a:prstGeom>
          <a:noFill/>
          <a:ln>
            <a:noFill/>
          </a:ln>
        </p:spPr>
        <p:txBody>
          <a:bodyPr spcFirstLastPara="1" wrap="square" lIns="91425" tIns="91425" rIns="91425" bIns="91425" anchor="t" anchorCtr="0">
            <a:noAutofit/>
          </a:bodyPr>
          <a:lstStyle/>
          <a:p>
            <a:pPr marL="0" lvl="0" indent="0" algn="l" rtl="0">
              <a:lnSpc>
                <a:spcPct val="125000"/>
              </a:lnSpc>
              <a:spcBef>
                <a:spcPts val="0"/>
              </a:spcBef>
              <a:spcAft>
                <a:spcPts val="0"/>
              </a:spcAft>
              <a:buNone/>
            </a:pPr>
            <a:r>
              <a:rPr lang="en" sz="750" b="1" i="1"/>
              <a:t>1. Conformità a disposizioni CEI</a:t>
            </a:r>
            <a:r>
              <a:rPr lang="en" sz="750" i="1"/>
              <a:t> o più generalmente alle migliori tecniche disponibili anche in relazione alle norme di connessione</a:t>
            </a:r>
            <a:endParaRPr sz="750" i="1"/>
          </a:p>
          <a:p>
            <a:pPr marL="0" lvl="0" indent="0" algn="l" rtl="0">
              <a:lnSpc>
                <a:spcPct val="125000"/>
              </a:lnSpc>
              <a:spcBef>
                <a:spcPts val="0"/>
              </a:spcBef>
              <a:spcAft>
                <a:spcPts val="0"/>
              </a:spcAft>
              <a:buNone/>
            </a:pPr>
            <a:r>
              <a:rPr lang="en" sz="750" b="1" i="1"/>
              <a:t>2. Pannelli marcati CE, inclusa la certificazione di conformità </a:t>
            </a:r>
            <a:r>
              <a:rPr lang="en" sz="750" i="1"/>
              <a:t>alla direttiva RoHS, o rispondenti ai criteri previsti dal GSE</a:t>
            </a:r>
            <a:endParaRPr sz="750" i="1"/>
          </a:p>
          <a:p>
            <a:pPr marL="0" lvl="0" indent="0" algn="l" rtl="0">
              <a:lnSpc>
                <a:spcPct val="125000"/>
              </a:lnSpc>
              <a:spcBef>
                <a:spcPts val="0"/>
              </a:spcBef>
              <a:spcAft>
                <a:spcPts val="0"/>
              </a:spcAft>
              <a:buNone/>
            </a:pPr>
            <a:r>
              <a:rPr lang="en" sz="750" b="1" i="1"/>
              <a:t>3. Analisi dei rischi climatici fisici</a:t>
            </a:r>
            <a:r>
              <a:rPr lang="en" sz="750" i="1"/>
              <a:t> funzione del luogo di ubicazione così come definita nell'appendice 1 della Guida Operativa e solo per impianti che generano elettricità con impianti di potenza superiore a 1MW.</a:t>
            </a:r>
            <a:endParaRPr sz="750" i="1"/>
          </a:p>
          <a:p>
            <a:pPr marL="0" lvl="0" indent="0" algn="l" rtl="0">
              <a:lnSpc>
                <a:spcPct val="125000"/>
              </a:lnSpc>
              <a:spcBef>
                <a:spcPts val="0"/>
              </a:spcBef>
              <a:spcAft>
                <a:spcPts val="0"/>
              </a:spcAft>
              <a:buNone/>
            </a:pPr>
            <a:r>
              <a:rPr lang="en" sz="750" b="1" i="1"/>
              <a:t>4. </a:t>
            </a:r>
            <a:r>
              <a:rPr lang="en" sz="750" i="1"/>
              <a:t>Rispetto degli </a:t>
            </a:r>
            <a:r>
              <a:rPr lang="en" sz="750" b="1" i="1"/>
              <a:t>obblighi previsti dal D.Lgs. 49/2014 e dal D.Lgs. 18/2020 da parte del produttore di Apparecchiature Elettriche ed Elettroniche (AEE</a:t>
            </a:r>
            <a:r>
              <a:rPr lang="en" sz="750" i="1"/>
              <a:t>) anche attraverso l’iscrizione dello stesso nell’apposito Registro dei produttori AEE</a:t>
            </a:r>
            <a:endParaRPr sz="750" i="1"/>
          </a:p>
          <a:p>
            <a:pPr marL="0" lvl="0" indent="0" algn="l" rtl="0">
              <a:lnSpc>
                <a:spcPct val="125000"/>
              </a:lnSpc>
              <a:spcBef>
                <a:spcPts val="0"/>
              </a:spcBef>
              <a:spcAft>
                <a:spcPts val="0"/>
              </a:spcAft>
              <a:buNone/>
            </a:pPr>
            <a:r>
              <a:rPr lang="en" sz="750" b="1" i="1"/>
              <a:t>5. Nulla osta degli enti competenti </a:t>
            </a:r>
            <a:r>
              <a:rPr lang="en" sz="750" i="1"/>
              <a:t>per aree naturali protette (quali ad esempio parchi nazionali, parchi interregionali, parchi regionali, aree marine protette etc.…) </a:t>
            </a:r>
            <a:endParaRPr sz="750" i="1"/>
          </a:p>
          <a:p>
            <a:pPr marL="0" lvl="0" indent="0" algn="l" rtl="0">
              <a:lnSpc>
                <a:spcPct val="125000"/>
              </a:lnSpc>
              <a:spcBef>
                <a:spcPts val="0"/>
              </a:spcBef>
              <a:spcAft>
                <a:spcPts val="0"/>
              </a:spcAft>
              <a:buNone/>
            </a:pPr>
            <a:r>
              <a:rPr lang="en" sz="750" b="1" i="1"/>
              <a:t>6. </a:t>
            </a:r>
            <a:r>
              <a:rPr lang="en" sz="750" i="1"/>
              <a:t>Valutazione di Incidenza (DPR 357/97) laddove sia ipotizzabile un’incidenza diretta o indiretta sui siti della Rete Natura 2000</a:t>
            </a:r>
            <a:endParaRPr sz="750" i="1"/>
          </a:p>
          <a:p>
            <a:pPr marL="0" lvl="0" indent="0" algn="l" rtl="0">
              <a:lnSpc>
                <a:spcPct val="125000"/>
              </a:lnSpc>
              <a:spcBef>
                <a:spcPts val="0"/>
              </a:spcBef>
              <a:spcAft>
                <a:spcPts val="0"/>
              </a:spcAft>
              <a:buNone/>
            </a:pPr>
            <a:endParaRPr sz="800" b="1" i="1"/>
          </a:p>
        </p:txBody>
      </p:sp>
      <p:sp>
        <p:nvSpPr>
          <p:cNvPr id="396" name="Google Shape;396;p25"/>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10</a:t>
            </a:fld>
            <a:endParaRPr sz="600">
              <a:solidFill>
                <a:srgbClr val="636466"/>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26"/>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LA PROSSIMA SCADENZA</a:t>
            </a:r>
            <a:endParaRPr sz="1100" b="0" i="0" u="none" strike="noStrike" cap="none">
              <a:solidFill>
                <a:srgbClr val="000000"/>
              </a:solidFill>
              <a:latin typeface="Arial"/>
              <a:ea typeface="Arial"/>
              <a:cs typeface="Arial"/>
              <a:sym typeface="Arial"/>
            </a:endParaRPr>
          </a:p>
        </p:txBody>
      </p:sp>
      <p:sp>
        <p:nvSpPr>
          <p:cNvPr id="402" name="Google Shape;402;p26"/>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r>
              <a:rPr lang="en" sz="1200">
                <a:solidFill>
                  <a:srgbClr val="797979"/>
                </a:solidFill>
              </a:rPr>
              <a:t>LA MILESTONE UE M2C3-7 E’ IN SCADENZA</a:t>
            </a: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403" name="Google Shape;403;p26"/>
          <p:cNvSpPr txBox="1"/>
          <p:nvPr/>
        </p:nvSpPr>
        <p:spPr>
          <a:xfrm>
            <a:off x="80725" y="755075"/>
            <a:ext cx="8940000" cy="1366200"/>
          </a:xfrm>
          <a:prstGeom prst="rect">
            <a:avLst/>
          </a:prstGeom>
          <a:noFill/>
          <a:ln w="9525" cap="flat" cmpd="sng">
            <a:solidFill>
              <a:srgbClr val="405363"/>
            </a:solidFill>
            <a:prstDash val="solid"/>
            <a:round/>
            <a:headEnd type="none" w="sm" len="sm"/>
            <a:tailEnd type="none" w="sm" len="sm"/>
          </a:ln>
        </p:spPr>
        <p:txBody>
          <a:bodyPr spcFirstLastPara="1" wrap="square" lIns="91425" tIns="137150" rIns="91425" bIns="91425" anchor="ctr" anchorCtr="0">
            <a:noAutofit/>
          </a:bodyPr>
          <a:lstStyle/>
          <a:p>
            <a:pPr marL="0" lvl="0" indent="0" algn="just" rtl="0">
              <a:lnSpc>
                <a:spcPct val="115000"/>
              </a:lnSpc>
              <a:spcBef>
                <a:spcPts val="0"/>
              </a:spcBef>
              <a:spcAft>
                <a:spcPts val="0"/>
              </a:spcAft>
              <a:buNone/>
            </a:pPr>
            <a:r>
              <a:rPr lang="en" sz="1600"/>
              <a:t>La </a:t>
            </a:r>
            <a:r>
              <a:rPr lang="en" sz="1600" b="1">
                <a:solidFill>
                  <a:srgbClr val="3E5161"/>
                </a:solidFill>
              </a:rPr>
              <a:t>Milestone UE M2C3-7,</a:t>
            </a:r>
            <a:r>
              <a:rPr lang="en" sz="1600"/>
              <a:t> in </a:t>
            </a:r>
            <a:r>
              <a:rPr lang="en" sz="1600" b="1">
                <a:solidFill>
                  <a:schemeClr val="dk1"/>
                </a:solidFill>
              </a:rPr>
              <a:t>scadenza al 31 dicembre 2023</a:t>
            </a:r>
            <a:r>
              <a:rPr lang="en" sz="1600"/>
              <a:t>, sancisce il </a:t>
            </a:r>
            <a:r>
              <a:rPr lang="en" sz="1600" u="sng"/>
              <a:t>termine</a:t>
            </a:r>
            <a:r>
              <a:rPr lang="en" sz="1600"/>
              <a:t> per “l'aggiudicazione di tutti i contratti pubblici per la costruzione di nuovi edifici, la riqualificazione e il rafforzamento dei beni immobili dell'amministrazione della giustizia”.</a:t>
            </a:r>
            <a:endParaRPr sz="1600">
              <a:solidFill>
                <a:schemeClr val="dk2"/>
              </a:solidFill>
            </a:endParaRPr>
          </a:p>
        </p:txBody>
      </p:sp>
      <p:sp>
        <p:nvSpPr>
          <p:cNvPr id="404" name="Google Shape;404;p26"/>
          <p:cNvSpPr/>
          <p:nvPr/>
        </p:nvSpPr>
        <p:spPr>
          <a:xfrm>
            <a:off x="208951" y="717900"/>
            <a:ext cx="1482300" cy="136200"/>
          </a:xfrm>
          <a:prstGeom prst="rect">
            <a:avLst/>
          </a:prstGeom>
          <a:solidFill>
            <a:srgbClr val="3E516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1">
                <a:solidFill>
                  <a:srgbClr val="FFFEFD"/>
                </a:solidFill>
              </a:rPr>
              <a:t>     LA MILESTONE</a:t>
            </a:r>
            <a:endParaRPr sz="1100" b="0" i="0" u="none" strike="noStrike" cap="none">
              <a:solidFill>
                <a:srgbClr val="000000"/>
              </a:solidFill>
              <a:latin typeface="Arial"/>
              <a:ea typeface="Arial"/>
              <a:cs typeface="Arial"/>
              <a:sym typeface="Arial"/>
            </a:endParaRPr>
          </a:p>
        </p:txBody>
      </p:sp>
      <p:pic>
        <p:nvPicPr>
          <p:cNvPr id="405" name="Google Shape;405;p26" descr="Ricerca con riempimento a tinta unita"/>
          <p:cNvPicPr preferRelativeResize="0"/>
          <p:nvPr/>
        </p:nvPicPr>
        <p:blipFill rotWithShape="1">
          <a:blip r:embed="rId3">
            <a:alphaModFix/>
          </a:blip>
          <a:srcRect/>
          <a:stretch/>
        </p:blipFill>
        <p:spPr>
          <a:xfrm>
            <a:off x="248009" y="717981"/>
            <a:ext cx="136040" cy="136040"/>
          </a:xfrm>
          <a:prstGeom prst="rect">
            <a:avLst/>
          </a:prstGeom>
          <a:noFill/>
          <a:ln>
            <a:noFill/>
          </a:ln>
        </p:spPr>
      </p:pic>
      <p:pic>
        <p:nvPicPr>
          <p:cNvPr id="406" name="Google Shape;406;p26" descr="Italia Domani, online il portale dedicato al PNRR - Ministero dell'Economia  e delle Finanze"/>
          <p:cNvPicPr preferRelativeResize="0"/>
          <p:nvPr/>
        </p:nvPicPr>
        <p:blipFill rotWithShape="1">
          <a:blip r:embed="rId4">
            <a:alphaModFix/>
          </a:blip>
          <a:srcRect t="25636" b="26596"/>
          <a:stretch/>
        </p:blipFill>
        <p:spPr>
          <a:xfrm>
            <a:off x="1030331" y="4778300"/>
            <a:ext cx="1192187" cy="283626"/>
          </a:xfrm>
          <a:prstGeom prst="rect">
            <a:avLst/>
          </a:prstGeom>
          <a:noFill/>
          <a:ln>
            <a:noFill/>
          </a:ln>
        </p:spPr>
      </p:pic>
      <p:pic>
        <p:nvPicPr>
          <p:cNvPr id="407" name="Google Shape;407;p26"/>
          <p:cNvPicPr preferRelativeResize="0"/>
          <p:nvPr/>
        </p:nvPicPr>
        <p:blipFill rotWithShape="1">
          <a:blip r:embed="rId5">
            <a:alphaModFix/>
          </a:blip>
          <a:srcRect l="55432"/>
          <a:stretch/>
        </p:blipFill>
        <p:spPr>
          <a:xfrm>
            <a:off x="95199" y="4778300"/>
            <a:ext cx="826375" cy="283625"/>
          </a:xfrm>
          <a:prstGeom prst="rect">
            <a:avLst/>
          </a:prstGeom>
          <a:noFill/>
          <a:ln>
            <a:noFill/>
          </a:ln>
        </p:spPr>
      </p:pic>
      <p:sp>
        <p:nvSpPr>
          <p:cNvPr id="408" name="Google Shape;408;p26"/>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11</a:t>
            </a:fld>
            <a:endParaRPr sz="600">
              <a:solidFill>
                <a:srgbClr val="636466"/>
              </a:solidFill>
            </a:endParaRPr>
          </a:p>
        </p:txBody>
      </p:sp>
      <p:sp>
        <p:nvSpPr>
          <p:cNvPr id="409" name="Google Shape;409;p26"/>
          <p:cNvSpPr/>
          <p:nvPr/>
        </p:nvSpPr>
        <p:spPr>
          <a:xfrm rot="10800000">
            <a:off x="2525550" y="2384979"/>
            <a:ext cx="4092900" cy="424500"/>
          </a:xfrm>
          <a:prstGeom prst="triangle">
            <a:avLst>
              <a:gd name="adj" fmla="val 50000"/>
            </a:avLst>
          </a:prstGeom>
          <a:solidFill>
            <a:srgbClr val="415364"/>
          </a:solidFill>
          <a:ln w="25400" cap="flat" cmpd="sng">
            <a:solidFill>
              <a:srgbClr val="4153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200" b="0" i="0" u="none" strike="noStrike" cap="none">
              <a:solidFill>
                <a:srgbClr val="FFFEFD"/>
              </a:solidFill>
              <a:latin typeface="Arial"/>
              <a:ea typeface="Arial"/>
              <a:cs typeface="Arial"/>
              <a:sym typeface="Arial"/>
            </a:endParaRPr>
          </a:p>
        </p:txBody>
      </p:sp>
      <p:sp>
        <p:nvSpPr>
          <p:cNvPr id="410" name="Google Shape;410;p26"/>
          <p:cNvSpPr txBox="1"/>
          <p:nvPr/>
        </p:nvSpPr>
        <p:spPr>
          <a:xfrm>
            <a:off x="80725" y="3073182"/>
            <a:ext cx="8940000" cy="1366200"/>
          </a:xfrm>
          <a:prstGeom prst="rect">
            <a:avLst/>
          </a:prstGeom>
          <a:noFill/>
          <a:ln w="9525" cap="flat" cmpd="sng">
            <a:solidFill>
              <a:srgbClr val="405363"/>
            </a:solidFill>
            <a:prstDash val="solid"/>
            <a:round/>
            <a:headEnd type="none" w="sm" len="sm"/>
            <a:tailEnd type="none" w="sm" len="sm"/>
          </a:ln>
        </p:spPr>
        <p:txBody>
          <a:bodyPr spcFirstLastPara="1" wrap="square" lIns="91425" tIns="137150" rIns="91425" bIns="91425" anchor="ctr" anchorCtr="0">
            <a:noAutofit/>
          </a:bodyPr>
          <a:lstStyle/>
          <a:p>
            <a:pPr marL="0" lvl="0" indent="0" algn="just" rtl="0">
              <a:lnSpc>
                <a:spcPct val="115000"/>
              </a:lnSpc>
              <a:spcBef>
                <a:spcPts val="0"/>
              </a:spcBef>
              <a:spcAft>
                <a:spcPts val="0"/>
              </a:spcAft>
              <a:buNone/>
            </a:pPr>
            <a:r>
              <a:rPr lang="en" sz="1600"/>
              <a:t>Questo implica che, </a:t>
            </a:r>
            <a:r>
              <a:rPr lang="en" sz="1600" b="1">
                <a:solidFill>
                  <a:srgbClr val="3E5161"/>
                </a:solidFill>
              </a:rPr>
              <a:t>al fine di ottenere i fondi PNRR</a:t>
            </a:r>
            <a:r>
              <a:rPr lang="en" sz="1600">
                <a:solidFill>
                  <a:srgbClr val="3E5161"/>
                </a:solidFill>
              </a:rPr>
              <a:t>, i </a:t>
            </a:r>
            <a:r>
              <a:rPr lang="en" sz="1600" b="1">
                <a:solidFill>
                  <a:srgbClr val="3E5161"/>
                </a:solidFill>
              </a:rPr>
              <a:t>Progetti di investimento ed i relativi allegati tecnici </a:t>
            </a:r>
            <a:r>
              <a:rPr lang="en" sz="1600" b="1">
                <a:solidFill>
                  <a:schemeClr val="dk1"/>
                </a:solidFill>
              </a:rPr>
              <a:t>devono essere presentati e verificati.</a:t>
            </a:r>
            <a:endParaRPr sz="1600">
              <a:solidFill>
                <a:schemeClr val="dk1"/>
              </a:solidFill>
            </a:endParaRPr>
          </a:p>
        </p:txBody>
      </p:sp>
      <p:sp>
        <p:nvSpPr>
          <p:cNvPr id="411" name="Google Shape;411;p26"/>
          <p:cNvSpPr/>
          <p:nvPr/>
        </p:nvSpPr>
        <p:spPr>
          <a:xfrm>
            <a:off x="208951" y="3035925"/>
            <a:ext cx="1482300" cy="136200"/>
          </a:xfrm>
          <a:prstGeom prst="rect">
            <a:avLst/>
          </a:prstGeom>
          <a:solidFill>
            <a:srgbClr val="3E516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1">
                <a:solidFill>
                  <a:srgbClr val="FFFEFD"/>
                </a:solidFill>
              </a:rPr>
              <a:t>     IL PROSSIMO PASSO</a:t>
            </a:r>
            <a:endParaRPr sz="1100" b="0" i="0" u="none" strike="noStrike" cap="none">
              <a:solidFill>
                <a:srgbClr val="000000"/>
              </a:solidFill>
              <a:latin typeface="Arial"/>
              <a:ea typeface="Arial"/>
              <a:cs typeface="Arial"/>
              <a:sym typeface="Arial"/>
            </a:endParaRPr>
          </a:p>
        </p:txBody>
      </p:sp>
      <p:pic>
        <p:nvPicPr>
          <p:cNvPr id="412" name="Google Shape;412;p26" descr="Ricerca con riempimento a tinta unita"/>
          <p:cNvPicPr preferRelativeResize="0"/>
          <p:nvPr/>
        </p:nvPicPr>
        <p:blipFill rotWithShape="1">
          <a:blip r:embed="rId3">
            <a:alphaModFix/>
          </a:blip>
          <a:srcRect/>
          <a:stretch/>
        </p:blipFill>
        <p:spPr>
          <a:xfrm>
            <a:off x="248009" y="3036006"/>
            <a:ext cx="136040" cy="13604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7"/>
        <p:cNvGrpSpPr/>
        <p:nvPr/>
      </p:nvGrpSpPr>
      <p:grpSpPr>
        <a:xfrm>
          <a:off x="0" y="0"/>
          <a:ext cx="0" cy="0"/>
          <a:chOff x="0" y="0"/>
          <a:chExt cx="0" cy="0"/>
        </a:xfrm>
      </p:grpSpPr>
      <p:pic>
        <p:nvPicPr>
          <p:cNvPr id="418" name="Google Shape;418;p27"/>
          <p:cNvPicPr preferRelativeResize="0"/>
          <p:nvPr/>
        </p:nvPicPr>
        <p:blipFill rotWithShape="1">
          <a:blip r:embed="rId3">
            <a:alphaModFix/>
          </a:blip>
          <a:srcRect l="17164" r="17171"/>
          <a:stretch/>
        </p:blipFill>
        <p:spPr>
          <a:xfrm>
            <a:off x="4437500" y="25"/>
            <a:ext cx="4706400" cy="5143500"/>
          </a:xfrm>
          <a:prstGeom prst="round2DiagRect">
            <a:avLst>
              <a:gd name="adj1" fmla="val 268"/>
              <a:gd name="adj2" fmla="val 0"/>
            </a:avLst>
          </a:prstGeom>
          <a:noFill/>
          <a:ln>
            <a:noFill/>
          </a:ln>
          <a:effectLst>
            <a:outerShdw blurRad="57150" dist="19050" dir="5400000" algn="bl" rotWithShape="0">
              <a:srgbClr val="000000">
                <a:alpha val="49800"/>
              </a:srgbClr>
            </a:outerShdw>
          </a:effectLst>
        </p:spPr>
      </p:pic>
      <p:sp>
        <p:nvSpPr>
          <p:cNvPr id="419" name="Google Shape;419;p27"/>
          <p:cNvSpPr/>
          <p:nvPr/>
        </p:nvSpPr>
        <p:spPr>
          <a:xfrm>
            <a:off x="0" y="0"/>
            <a:ext cx="4580257" cy="5141010"/>
          </a:xfrm>
          <a:custGeom>
            <a:avLst/>
            <a:gdLst/>
            <a:ahLst/>
            <a:cxnLst/>
            <a:rect l="l" t="t" r="r" b="b"/>
            <a:pathLst>
              <a:path w="5372735" h="7560309" extrusionOk="0">
                <a:moveTo>
                  <a:pt x="0" y="7559992"/>
                </a:moveTo>
                <a:lnTo>
                  <a:pt x="5372500" y="7559992"/>
                </a:lnTo>
                <a:lnTo>
                  <a:pt x="5372500" y="0"/>
                </a:lnTo>
                <a:lnTo>
                  <a:pt x="0" y="0"/>
                </a:lnTo>
                <a:lnTo>
                  <a:pt x="0" y="7559992"/>
                </a:lnTo>
                <a:close/>
              </a:path>
            </a:pathLst>
          </a:custGeom>
          <a:solidFill>
            <a:srgbClr val="415064"/>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420" name="Google Shape;420;p27"/>
          <p:cNvSpPr txBox="1"/>
          <p:nvPr/>
        </p:nvSpPr>
        <p:spPr>
          <a:xfrm>
            <a:off x="185900" y="1359419"/>
            <a:ext cx="4251600" cy="1036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FFFFFF"/>
              </a:buClr>
              <a:buSzPts val="3000"/>
              <a:buFont typeface="Georgia"/>
              <a:buNone/>
            </a:pPr>
            <a:r>
              <a:rPr lang="en" sz="2800">
                <a:solidFill>
                  <a:srgbClr val="FFFFFF"/>
                </a:solidFill>
                <a:latin typeface="Georgia"/>
                <a:ea typeface="Georgia"/>
                <a:cs typeface="Georgia"/>
                <a:sym typeface="Georgia"/>
              </a:rPr>
              <a:t>Applicazione all’investimento</a:t>
            </a:r>
            <a:endParaRPr sz="2800" b="0" i="0" u="none" strike="noStrike" cap="none">
              <a:solidFill>
                <a:srgbClr val="FFFFFF"/>
              </a:solidFill>
              <a:latin typeface="Georgia"/>
              <a:ea typeface="Georgia"/>
              <a:cs typeface="Georgia"/>
              <a:sym typeface="Georgia"/>
            </a:endParaRPr>
          </a:p>
        </p:txBody>
      </p:sp>
      <p:sp>
        <p:nvSpPr>
          <p:cNvPr id="421" name="Google Shape;421;p27"/>
          <p:cNvSpPr txBox="1"/>
          <p:nvPr/>
        </p:nvSpPr>
        <p:spPr>
          <a:xfrm>
            <a:off x="0" y="25"/>
            <a:ext cx="4524300" cy="1132200"/>
          </a:xfrm>
          <a:prstGeom prst="rect">
            <a:avLst/>
          </a:prstGeom>
          <a:solidFill>
            <a:srgbClr val="415064"/>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FFFFFF"/>
              </a:buClr>
              <a:buSzPts val="7500"/>
              <a:buFont typeface="Georgia"/>
              <a:buNone/>
            </a:pPr>
            <a:r>
              <a:rPr lang="en" sz="4500" b="0" i="0" u="none" strike="noStrike" cap="none">
                <a:solidFill>
                  <a:srgbClr val="FFFFFF"/>
                </a:solidFill>
                <a:latin typeface="Georgia"/>
                <a:ea typeface="Georgia"/>
                <a:cs typeface="Georgia"/>
                <a:sym typeface="Georgia"/>
              </a:rPr>
              <a:t> </a:t>
            </a:r>
            <a:r>
              <a:rPr lang="en" sz="4500">
                <a:solidFill>
                  <a:srgbClr val="FFFFFF"/>
                </a:solidFill>
                <a:latin typeface="Georgia"/>
                <a:ea typeface="Georgia"/>
                <a:cs typeface="Georgia"/>
                <a:sym typeface="Georgia"/>
              </a:rPr>
              <a:t>2</a:t>
            </a:r>
            <a:endParaRPr sz="4500" b="0" i="0" u="none" strike="noStrike" cap="none">
              <a:solidFill>
                <a:srgbClr val="FFFFFF"/>
              </a:solidFill>
              <a:latin typeface="Georgia"/>
              <a:ea typeface="Georgia"/>
              <a:cs typeface="Georgia"/>
              <a:sym typeface="Georgia"/>
            </a:endParaRPr>
          </a:p>
        </p:txBody>
      </p:sp>
      <p:grpSp>
        <p:nvGrpSpPr>
          <p:cNvPr id="422" name="Google Shape;422;p27"/>
          <p:cNvGrpSpPr/>
          <p:nvPr/>
        </p:nvGrpSpPr>
        <p:grpSpPr>
          <a:xfrm>
            <a:off x="-6202" y="13"/>
            <a:ext cx="7333500" cy="5141010"/>
            <a:chOff x="-6202" y="13"/>
            <a:chExt cx="7333500" cy="5141010"/>
          </a:xfrm>
        </p:grpSpPr>
        <p:sp>
          <p:nvSpPr>
            <p:cNvPr id="423" name="Google Shape;423;p27"/>
            <p:cNvSpPr/>
            <p:nvPr/>
          </p:nvSpPr>
          <p:spPr>
            <a:xfrm>
              <a:off x="4528814" y="13"/>
              <a:ext cx="137160" cy="514101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424" name="Google Shape;424;p27"/>
            <p:cNvSpPr/>
            <p:nvPr/>
          </p:nvSpPr>
          <p:spPr>
            <a:xfrm rot="5400000">
              <a:off x="3591968" y="-2467935"/>
              <a:ext cx="137160" cy="733350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425" name="Google Shape;425;p27"/>
            <p:cNvSpPr/>
            <p:nvPr/>
          </p:nvSpPr>
          <p:spPr>
            <a:xfrm rot="5400000">
              <a:off x="3591968" y="235044"/>
              <a:ext cx="137160" cy="733350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426" name="Google Shape;426;p27"/>
            <p:cNvSpPr/>
            <p:nvPr/>
          </p:nvSpPr>
          <p:spPr>
            <a:xfrm>
              <a:off x="7190132" y="1130235"/>
              <a:ext cx="137160" cy="2721711"/>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grpSp>
      <p:sp>
        <p:nvSpPr>
          <p:cNvPr id="427" name="Google Shape;427;p27"/>
          <p:cNvSpPr txBox="1">
            <a:spLocks noGrp="1"/>
          </p:cNvSpPr>
          <p:nvPr>
            <p:ph type="sldNum" idx="12"/>
          </p:nvPr>
        </p:nvSpPr>
        <p:spPr>
          <a:xfrm>
            <a:off x="7488222" y="4869180"/>
            <a:ext cx="1323600" cy="102900"/>
          </a:xfrm>
          <a:prstGeom prst="rect">
            <a:avLst/>
          </a:prstGeom>
          <a:noFill/>
          <a:ln>
            <a:noFill/>
          </a:ln>
        </p:spPr>
        <p:txBody>
          <a:bodyPr spcFirstLastPara="1" wrap="square" lIns="0" tIns="0" rIns="0" bIns="0" anchor="b" anchorCtr="0">
            <a:noAutofit/>
          </a:bodyPr>
          <a:lstStyle/>
          <a:p>
            <a:pPr marL="25400" lvl="0" indent="0" algn="l" rtl="0">
              <a:spcBef>
                <a:spcPts val="0"/>
              </a:spcBef>
              <a:spcAft>
                <a:spcPts val="0"/>
              </a:spcAft>
              <a:buClr>
                <a:srgbClr val="000000"/>
              </a:buClr>
              <a:buSzPts val="600"/>
              <a:buFont typeface="Arial"/>
              <a:buNone/>
            </a:pPr>
            <a:fld id="{00000000-1234-1234-1234-123412341234}" type="slidenum">
              <a:rPr lang="en"/>
              <a:t>12</a:t>
            </a:fld>
            <a:endParaRPr/>
          </a:p>
        </p:txBody>
      </p:sp>
      <p:sp>
        <p:nvSpPr>
          <p:cNvPr id="428" name="Google Shape;428;p27"/>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12</a:t>
            </a:fld>
            <a:endParaRPr sz="600">
              <a:solidFill>
                <a:srgbClr val="636466"/>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28"/>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434" name="Google Shape;434;p28"/>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435" name="Google Shape;435;p28"/>
          <p:cNvSpPr/>
          <p:nvPr/>
        </p:nvSpPr>
        <p:spPr>
          <a:xfrm>
            <a:off x="341751"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436" name="Google Shape;436;p28"/>
          <p:cNvGraphicFramePr/>
          <p:nvPr/>
        </p:nvGraphicFramePr>
        <p:xfrm>
          <a:off x="180299" y="716237"/>
          <a:ext cx="8740125" cy="3968990"/>
        </p:xfrm>
        <a:graphic>
          <a:graphicData uri="http://schemas.openxmlformats.org/drawingml/2006/table">
            <a:tbl>
              <a:tblPr>
                <a:noFill/>
                <a:tableStyleId>{6799E966-E368-48BB-821F-4C26B1A617E4}</a:tableStyleId>
              </a:tblPr>
              <a:tblGrid>
                <a:gridCol w="1963775">
                  <a:extLst>
                    <a:ext uri="{9D8B030D-6E8A-4147-A177-3AD203B41FA5}">
                      <a16:colId xmlns:a16="http://schemas.microsoft.com/office/drawing/2014/main" val="20000"/>
                    </a:ext>
                  </a:extLst>
                </a:gridCol>
                <a:gridCol w="1286775">
                  <a:extLst>
                    <a:ext uri="{9D8B030D-6E8A-4147-A177-3AD203B41FA5}">
                      <a16:colId xmlns:a16="http://schemas.microsoft.com/office/drawing/2014/main" val="20001"/>
                    </a:ext>
                  </a:extLst>
                </a:gridCol>
                <a:gridCol w="5489575">
                  <a:extLst>
                    <a:ext uri="{9D8B030D-6E8A-4147-A177-3AD203B41FA5}">
                      <a16:colId xmlns:a16="http://schemas.microsoft.com/office/drawing/2014/main" val="20002"/>
                    </a:ext>
                  </a:extLst>
                </a:gridCol>
              </a:tblGrid>
              <a:tr h="390775">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Elemento di controllo – Scheda </a:t>
                      </a:r>
                      <a:r>
                        <a:rPr lang="en" sz="900" b="1">
                          <a:solidFill>
                            <a:schemeClr val="lt1"/>
                          </a:solidFill>
                        </a:rPr>
                        <a:t>1</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gridSpan="2">
                  <a:txBody>
                    <a:bodyPr/>
                    <a:lstStyle/>
                    <a:p>
                      <a:pPr marL="0" lvl="0" indent="0" algn="l" rtl="0">
                        <a:spcBef>
                          <a:spcPts val="0"/>
                        </a:spcBef>
                        <a:spcAft>
                          <a:spcPts val="0"/>
                        </a:spcAft>
                        <a:buNone/>
                      </a:pPr>
                      <a:r>
                        <a:rPr lang="en" sz="900" b="1">
                          <a:solidFill>
                            <a:schemeClr val="lt1"/>
                          </a:solidFill>
                        </a:rPr>
                        <a:t>Note</a:t>
                      </a:r>
                      <a:endParaRPr sz="900" b="1">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hMerge="1">
                  <a:txBody>
                    <a:bodyPr/>
                    <a:lstStyle/>
                    <a:p>
                      <a:endParaRPr lang="it-IT"/>
                    </a:p>
                  </a:txBody>
                  <a:tcPr/>
                </a:tc>
                <a:extLst>
                  <a:ext uri="{0D108BD9-81ED-4DB2-BD59-A6C34878D82A}">
                    <a16:rowId xmlns:a16="http://schemas.microsoft.com/office/drawing/2014/main" val="10000"/>
                  </a:ext>
                </a:extLst>
              </a:tr>
              <a:tr h="493375">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1. </a:t>
                      </a:r>
                      <a:r>
                        <a:rPr lang="en" sz="900" i="1">
                          <a:solidFill>
                            <a:schemeClr val="dk2"/>
                          </a:solidFill>
                        </a:rPr>
                        <a:t>L’</a:t>
                      </a:r>
                      <a:r>
                        <a:rPr lang="en" sz="900" i="1"/>
                        <a:t>edificio non è adibito all'estrazione, stoccaggio, trasporto o produzione di combustibili fossili?</a:t>
                      </a:r>
                      <a:endParaRPr sz="900" b="1" i="1">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gridSpan="2">
                  <a:txBody>
                    <a:bodyPr/>
                    <a:lstStyle/>
                    <a:p>
                      <a:pPr marL="0" lvl="0" indent="0" algn="l" rtl="0">
                        <a:spcBef>
                          <a:spcPts val="0"/>
                        </a:spcBef>
                        <a:spcAft>
                          <a:spcPts val="0"/>
                        </a:spcAft>
                        <a:buNone/>
                      </a:pPr>
                      <a:r>
                        <a:rPr lang="en" sz="900"/>
                        <a:t>Indicare la </a:t>
                      </a:r>
                      <a:r>
                        <a:rPr lang="en" sz="900" b="1"/>
                        <a:t>corretta destinazione d’uso </a:t>
                      </a:r>
                      <a:r>
                        <a:rPr lang="en" sz="900"/>
                        <a:t>all’interno di una Relazione tecnica di progetto, come ad esempio una Relazione CAM o una Relazione DNSH.</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1"/>
                  </a:ext>
                </a:extLst>
              </a:tr>
              <a:tr h="746000">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2. </a:t>
                      </a:r>
                      <a:r>
                        <a:rPr lang="en" sz="900" i="1"/>
                        <a:t>Sono state adottate le</a:t>
                      </a:r>
                      <a:r>
                        <a:rPr lang="en" sz="900" b="1" i="1"/>
                        <a:t> </a:t>
                      </a:r>
                      <a:r>
                        <a:rPr lang="en" sz="900" i="1"/>
                        <a:t>necessarie soluzioni in grado di garantire il raggiungimento dei requisiti di efficienza energetica comprovati dalla Relazione Tecnica?</a:t>
                      </a:r>
                      <a:endParaRPr sz="900" b="1" i="1">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gridSpan="2">
                  <a:txBody>
                    <a:bodyPr/>
                    <a:lstStyle/>
                    <a:p>
                      <a:pPr marL="0" lvl="0" indent="0" algn="l" rtl="0">
                        <a:spcBef>
                          <a:spcPts val="0"/>
                        </a:spcBef>
                        <a:spcAft>
                          <a:spcPts val="0"/>
                        </a:spcAft>
                        <a:buNone/>
                      </a:pPr>
                      <a:r>
                        <a:rPr lang="en" sz="900"/>
                        <a:t>Adozione delle necessarie soluzioni in grado di garantire il raggiungimento dei requisiti di </a:t>
                      </a:r>
                      <a:r>
                        <a:rPr lang="en" sz="900" b="1"/>
                        <a:t>efficienza energetica</a:t>
                      </a:r>
                      <a:r>
                        <a:rPr lang="en" sz="900"/>
                        <a:t> comprovato da Relazione Tecnica.</a:t>
                      </a:r>
                      <a:endParaRPr sz="900"/>
                    </a:p>
                    <a:p>
                      <a:pPr marL="0" lvl="0" indent="0" algn="l" rtl="0">
                        <a:spcBef>
                          <a:spcPts val="0"/>
                        </a:spcBef>
                        <a:spcAft>
                          <a:spcPts val="0"/>
                        </a:spcAft>
                        <a:buNone/>
                      </a:pPr>
                      <a:r>
                        <a:rPr lang="en" sz="900"/>
                        <a:t>La suddetta Relazione tecnica progettuale, troverà riscontro, nell’</a:t>
                      </a:r>
                      <a:r>
                        <a:rPr lang="en" sz="900" b="1"/>
                        <a:t>Attestazione di prestazione energetica</a:t>
                      </a:r>
                      <a:r>
                        <a:rPr lang="en" sz="900"/>
                        <a:t> (APE) rilasciata da soggetto abilitato per la classificazione di “edificio ad energia quasi zero” (NZEB) e relativa asseverazione attestante che l’indice di prestazione energetica globale è almeno il 20% inferiore alla soglia fissata per edifici NZEB.</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2"/>
                  </a:ext>
                </a:extLst>
              </a:tr>
              <a:tr h="935200">
                <a:tc>
                  <a:txBody>
                    <a:bodyPr/>
                    <a:lstStyle/>
                    <a:p>
                      <a:pPr marL="0" marR="0" lvl="0" indent="0" algn="l" rtl="0">
                        <a:lnSpc>
                          <a:spcPct val="100000"/>
                        </a:lnSpc>
                        <a:spcBef>
                          <a:spcPts val="0"/>
                        </a:spcBef>
                        <a:spcAft>
                          <a:spcPts val="0"/>
                        </a:spcAft>
                        <a:buNone/>
                      </a:pPr>
                      <a:r>
                        <a:rPr lang="en" sz="900" b="1" i="1">
                          <a:solidFill>
                            <a:schemeClr val="dk2"/>
                          </a:solidFill>
                        </a:rPr>
                        <a:t>3.</a:t>
                      </a:r>
                      <a:r>
                        <a:rPr lang="en" sz="900" i="1">
                          <a:solidFill>
                            <a:schemeClr val="dk2"/>
                          </a:solidFill>
                        </a:rPr>
                        <a:t> È  stato redatto un Report di Analisi dell’Adattabilità?</a:t>
                      </a:r>
                      <a:endParaRPr sz="90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gridSpan="2">
                  <a:txBody>
                    <a:bodyPr/>
                    <a:lstStyle/>
                    <a:p>
                      <a:pPr marL="0" lvl="0" indent="0" algn="l" rtl="0">
                        <a:spcBef>
                          <a:spcPts val="0"/>
                        </a:spcBef>
                        <a:spcAft>
                          <a:spcPts val="0"/>
                        </a:spcAft>
                        <a:buNone/>
                      </a:pPr>
                      <a:r>
                        <a:rPr lang="en" sz="900"/>
                        <a:t>Per identificare i rischi climatici fisici, attuali e futuri, rilevanti per la costruzione di un nuovo edificio si dovrà eseguire una solida valutazione del rischio climatico con la quale</a:t>
                      </a:r>
                      <a:r>
                        <a:rPr lang="en" sz="900" b="1"/>
                        <a:t> identificare i rischi tra quelli elencati nella tabella nella Sezione II dell’Appendice A del Regolamento Delegato (UE) 2021/2139. </a:t>
                      </a:r>
                      <a:endParaRPr sz="900" b="1"/>
                    </a:p>
                    <a:p>
                      <a:pPr marL="0" lvl="0" indent="0" algn="l" rtl="0">
                        <a:spcBef>
                          <a:spcPts val="0"/>
                        </a:spcBef>
                        <a:spcAft>
                          <a:spcPts val="0"/>
                        </a:spcAft>
                        <a:buNone/>
                      </a:pPr>
                      <a:endParaRPr sz="900" b="1"/>
                    </a:p>
                    <a:p>
                      <a:pPr marL="0" lvl="0" indent="0" algn="l" rtl="0">
                        <a:spcBef>
                          <a:spcPts val="0"/>
                        </a:spcBef>
                        <a:spcAft>
                          <a:spcPts val="0"/>
                        </a:spcAft>
                        <a:buNone/>
                      </a:pPr>
                      <a:r>
                        <a:rPr lang="en" sz="900"/>
                        <a:t>ELEMENTI DI VERIFICA EX ANTE - Redazione del report di analisi di adattabilità ai rischi climatici. </a:t>
                      </a:r>
                      <a:endParaRPr sz="900"/>
                    </a:p>
                    <a:p>
                      <a:pPr marL="0" lvl="0" indent="0" algn="l" rtl="0">
                        <a:spcBef>
                          <a:spcPts val="0"/>
                        </a:spcBef>
                        <a:spcAft>
                          <a:spcPts val="0"/>
                        </a:spcAft>
                        <a:buNone/>
                      </a:pPr>
                      <a:r>
                        <a:rPr lang="en" sz="900"/>
                        <a:t>ELEMENTI DI VERIFICA EX POST - Verifica adozione delle soluzioni di adattabilità e mitigazione dei rischi climatici definite a seguito della analisi di adattabilità realizzata </a:t>
                      </a:r>
                      <a:r>
                        <a:rPr lang="en" sz="900" i="1"/>
                        <a:t>(se previsto dall’analisi svolta in ex-ante).</a:t>
                      </a:r>
                      <a:endParaRPr sz="900" i="1"/>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3"/>
                  </a:ext>
                </a:extLst>
              </a:tr>
              <a:tr h="232825">
                <a:tc gridSpan="3">
                  <a:txBody>
                    <a:bodyPr/>
                    <a:lstStyle/>
                    <a:p>
                      <a:pPr marL="0" marR="0" lvl="0" indent="0" algn="ctr" rtl="0">
                        <a:lnSpc>
                          <a:spcPct val="100000"/>
                        </a:lnSpc>
                        <a:spcBef>
                          <a:spcPts val="0"/>
                        </a:spcBef>
                        <a:spcAft>
                          <a:spcPts val="0"/>
                        </a:spcAft>
                        <a:buClr>
                          <a:srgbClr val="000000"/>
                        </a:buClr>
                        <a:buSzPts val="700"/>
                        <a:buFont typeface="Arial"/>
                        <a:buNone/>
                      </a:pPr>
                      <a:r>
                        <a:rPr lang="en" sz="900" b="0" i="1" u="none" strike="noStrike" cap="none">
                          <a:solidFill>
                            <a:schemeClr val="dk2"/>
                          </a:solidFill>
                        </a:rPr>
                        <a:t>Nel caso di opere che superano la soglia dei 10 milioni di euro, rispondere al posto del punto 3 al punto 3.1</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rgbClr val="D8D8D8"/>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4"/>
                  </a:ext>
                </a:extLst>
              </a:tr>
              <a:tr h="884175">
                <a:tc>
                  <a:txBody>
                    <a:bodyPr/>
                    <a:lstStyle/>
                    <a:p>
                      <a:pPr marL="0" marR="0" lvl="0" indent="0" algn="l" rtl="0">
                        <a:lnSpc>
                          <a:spcPct val="100000"/>
                        </a:lnSpc>
                        <a:spcBef>
                          <a:spcPts val="0"/>
                        </a:spcBef>
                        <a:spcAft>
                          <a:spcPts val="0"/>
                        </a:spcAft>
                        <a:buClr>
                          <a:srgbClr val="000000"/>
                        </a:buClr>
                        <a:buSzPts val="700"/>
                        <a:buFont typeface="Arial"/>
                        <a:buNone/>
                      </a:pPr>
                      <a:r>
                        <a:rPr lang="en" sz="900" b="1" i="1">
                          <a:solidFill>
                            <a:schemeClr val="dk2"/>
                          </a:solidFill>
                        </a:rPr>
                        <a:t>3.1</a:t>
                      </a:r>
                      <a:r>
                        <a:rPr lang="en" sz="900" i="1">
                          <a:solidFill>
                            <a:schemeClr val="dk2"/>
                          </a:solidFill>
                        </a:rPr>
                        <a:t>. </a:t>
                      </a:r>
                      <a:r>
                        <a:rPr lang="en" sz="900" i="1"/>
                        <a:t>E' stata effettuata una valutazione di vulnerabilità e del rischio per il clima in base agli Orientamenti sulla verifica climatica delle infrastrutture 2021-2027?</a:t>
                      </a:r>
                      <a:endParaRPr sz="900" i="1">
                        <a:solidFill>
                          <a:srgbClr val="415364"/>
                        </a:solidFill>
                      </a:endParaRPr>
                    </a:p>
                    <a:p>
                      <a:pPr marL="0" marR="0" lvl="0" indent="0" algn="l" rtl="0">
                        <a:lnSpc>
                          <a:spcPct val="100000"/>
                        </a:lnSpc>
                        <a:spcBef>
                          <a:spcPts val="0"/>
                        </a:spcBef>
                        <a:spcAft>
                          <a:spcPts val="0"/>
                        </a:spcAft>
                        <a:buClr>
                          <a:srgbClr val="000000"/>
                        </a:buClr>
                        <a:buSzPts val="700"/>
                        <a:buFont typeface="Arial"/>
                        <a:buNone/>
                      </a:pPr>
                      <a:endParaRPr sz="900" i="1">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gridSpan="2">
                  <a:txBody>
                    <a:bodyPr/>
                    <a:lstStyle/>
                    <a:p>
                      <a:pPr marL="0" lvl="0" indent="0" algn="l" rtl="0">
                        <a:spcBef>
                          <a:spcPts val="0"/>
                        </a:spcBef>
                        <a:spcAft>
                          <a:spcPts val="0"/>
                        </a:spcAft>
                        <a:buNone/>
                      </a:pPr>
                      <a:r>
                        <a:rPr lang="en" sz="900"/>
                        <a:t>Per gli interventi che superano la soglia dei 10 milioni di euro, dovrà essere effettuata una </a:t>
                      </a:r>
                      <a:r>
                        <a:rPr lang="en" sz="900" b="1"/>
                        <a:t>valutazione della vulnerabilità e del rischio per il clima</a:t>
                      </a:r>
                      <a:r>
                        <a:rPr lang="en" sz="900"/>
                        <a:t> che sfoci nell’individuazione delle misure di adattamento del caso. Rispetto al Report di Adattabilità il report di vulnerabilità ha un orizzonte temporale più ampio.</a:t>
                      </a:r>
                      <a:endParaRPr sz="900"/>
                    </a:p>
                    <a:p>
                      <a:pPr marL="0" lvl="0" indent="0" algn="l" rtl="0">
                        <a:spcBef>
                          <a:spcPts val="0"/>
                        </a:spcBef>
                        <a:spcAft>
                          <a:spcPts val="0"/>
                        </a:spcAft>
                        <a:buNone/>
                      </a:pP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5"/>
                  </a:ext>
                </a:extLst>
              </a:tr>
            </a:tbl>
          </a:graphicData>
        </a:graphic>
      </p:graphicFrame>
      <p:sp>
        <p:nvSpPr>
          <p:cNvPr id="437" name="Google Shape;437;p28"/>
          <p:cNvSpPr/>
          <p:nvPr/>
        </p:nvSpPr>
        <p:spPr>
          <a:xfrm>
            <a:off x="277689"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8" name="Google Shape;438;p28"/>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13</a:t>
            </a:fld>
            <a:endParaRPr sz="600">
              <a:solidFill>
                <a:srgbClr val="636466"/>
              </a:solidFill>
            </a:endParaRPr>
          </a:p>
        </p:txBody>
      </p:sp>
      <p:pic>
        <p:nvPicPr>
          <p:cNvPr id="439" name="Google Shape;439;p28"/>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440" name="Google Shape;440;p28"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29"/>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446" name="Google Shape;446;p29"/>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447" name="Google Shape;447;p29"/>
          <p:cNvSpPr/>
          <p:nvPr/>
        </p:nvSpPr>
        <p:spPr>
          <a:xfrm>
            <a:off x="341751"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448" name="Google Shape;448;p29"/>
          <p:cNvGraphicFramePr/>
          <p:nvPr/>
        </p:nvGraphicFramePr>
        <p:xfrm>
          <a:off x="180299" y="716237"/>
          <a:ext cx="3000000" cy="3000000"/>
        </p:xfrm>
        <a:graphic>
          <a:graphicData uri="http://schemas.openxmlformats.org/drawingml/2006/table">
            <a:tbl>
              <a:tblPr>
                <a:noFill/>
                <a:tableStyleId>{6799E966-E368-48BB-821F-4C26B1A617E4}</a:tableStyleId>
              </a:tblPr>
              <a:tblGrid>
                <a:gridCol w="1655175">
                  <a:extLst>
                    <a:ext uri="{9D8B030D-6E8A-4147-A177-3AD203B41FA5}">
                      <a16:colId xmlns:a16="http://schemas.microsoft.com/office/drawing/2014/main" val="20000"/>
                    </a:ext>
                  </a:extLst>
                </a:gridCol>
                <a:gridCol w="1595375">
                  <a:extLst>
                    <a:ext uri="{9D8B030D-6E8A-4147-A177-3AD203B41FA5}">
                      <a16:colId xmlns:a16="http://schemas.microsoft.com/office/drawing/2014/main" val="20001"/>
                    </a:ext>
                  </a:extLst>
                </a:gridCol>
                <a:gridCol w="5489575">
                  <a:extLst>
                    <a:ext uri="{9D8B030D-6E8A-4147-A177-3AD203B41FA5}">
                      <a16:colId xmlns:a16="http://schemas.microsoft.com/office/drawing/2014/main" val="20002"/>
                    </a:ext>
                  </a:extLst>
                </a:gridCol>
              </a:tblGrid>
              <a:tr h="0">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Elemento di controllo – Scheda </a:t>
                      </a:r>
                      <a:r>
                        <a:rPr lang="en" sz="900" b="1">
                          <a:solidFill>
                            <a:schemeClr val="lt1"/>
                          </a:solidFill>
                        </a:rPr>
                        <a:t>1</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gridSpan="2">
                  <a:txBody>
                    <a:bodyPr/>
                    <a:lstStyle/>
                    <a:p>
                      <a:pPr marL="0" lvl="0" indent="0" algn="l" rtl="0">
                        <a:spcBef>
                          <a:spcPts val="0"/>
                        </a:spcBef>
                        <a:spcAft>
                          <a:spcPts val="0"/>
                        </a:spcAft>
                        <a:buNone/>
                      </a:pPr>
                      <a:r>
                        <a:rPr lang="en" sz="900" b="1">
                          <a:solidFill>
                            <a:schemeClr val="lt1"/>
                          </a:solidFill>
                        </a:rPr>
                        <a:t>Note</a:t>
                      </a:r>
                      <a:endParaRPr sz="900" b="1">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hMerge="1">
                  <a:txBody>
                    <a:bodyPr/>
                    <a:lstStyle/>
                    <a:p>
                      <a:endParaRPr lang="it-IT"/>
                    </a:p>
                  </a:txBody>
                  <a:tcPr/>
                </a:tc>
                <a:extLst>
                  <a:ext uri="{0D108BD9-81ED-4DB2-BD59-A6C34878D82A}">
                    <a16:rowId xmlns:a16="http://schemas.microsoft.com/office/drawing/2014/main" val="10000"/>
                  </a:ext>
                </a:extLst>
              </a:tr>
              <a:tr h="294825">
                <a:tc>
                  <a:txBody>
                    <a:bodyPr/>
                    <a:lstStyle/>
                    <a:p>
                      <a:pPr marL="0" marR="0" lvl="0" indent="0" algn="l" rtl="0">
                        <a:lnSpc>
                          <a:spcPct val="100000"/>
                        </a:lnSpc>
                        <a:spcBef>
                          <a:spcPts val="0"/>
                        </a:spcBef>
                        <a:spcAft>
                          <a:spcPts val="0"/>
                        </a:spcAft>
                        <a:buClr>
                          <a:srgbClr val="000000"/>
                        </a:buClr>
                        <a:buSzPts val="700"/>
                        <a:buFont typeface="Arial"/>
                        <a:buNone/>
                      </a:pPr>
                      <a:r>
                        <a:rPr lang="en" sz="900" b="1" i="1">
                          <a:solidFill>
                            <a:schemeClr val="dk2"/>
                          </a:solidFill>
                        </a:rPr>
                        <a:t>4</a:t>
                      </a:r>
                      <a:r>
                        <a:rPr lang="en" sz="900" i="1">
                          <a:solidFill>
                            <a:schemeClr val="dk2"/>
                          </a:solidFill>
                        </a:rPr>
                        <a:t>. È</a:t>
                      </a:r>
                      <a:r>
                        <a:rPr lang="en" sz="900" i="1"/>
                        <a:t> stato previsto l’utilizzo di impianti idrico sanitari conformi alle specifiche tecniche e agli standard riportati?</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gridSpan="2">
                  <a:txBody>
                    <a:bodyPr/>
                    <a:lstStyle/>
                    <a:p>
                      <a:pPr marL="0" lvl="0" indent="0" algn="l" rtl="0">
                        <a:spcBef>
                          <a:spcPts val="0"/>
                        </a:spcBef>
                        <a:spcAft>
                          <a:spcPts val="0"/>
                        </a:spcAft>
                        <a:buNone/>
                      </a:pPr>
                      <a:r>
                        <a:rPr lang="en" sz="900"/>
                        <a:t>Prevedere impiego dispositivi in grado di garantire il rispetto degli Standard internazionali di prodotto. Gli interventi dovranno garantire il risparmio idrico delle utenze. </a:t>
                      </a:r>
                      <a:r>
                        <a:rPr lang="en" sz="900" b="1"/>
                        <a:t>Pertanto, solo nel caso in cui fosse prevista l’installazione di apparecchi idraulici nell’ambito dei lavori, dovranno essere adottate le indicazioni dei “Criteri ambientali minimi per l’affidamento di servizi di progettazione e ed esecuzione dei lavori di interventi edilizi”</a:t>
                      </a:r>
                      <a:r>
                        <a:rPr lang="en" sz="900"/>
                        <a:t>, approvato con DM 23 giugno 2022 n. 256, GURI n. 183 del 6 agosto 2022 , relative al risparmio idrico e agli impianti idrico sanitari (2.3.9 Risparmio idrico).</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 sz="900"/>
                        <a:t>ELEMENTI DI VERIFICA EX ANTE - Prevedere impiego dispositivi in grado di garantire il rispetto degli Standard internazionali di prodotto; </a:t>
                      </a:r>
                      <a:endParaRPr sz="900"/>
                    </a:p>
                    <a:p>
                      <a:pPr marL="0" lvl="0" indent="0" algn="l" rtl="0">
                        <a:spcBef>
                          <a:spcPts val="0"/>
                        </a:spcBef>
                        <a:spcAft>
                          <a:spcPts val="0"/>
                        </a:spcAft>
                        <a:buNone/>
                      </a:pPr>
                      <a:r>
                        <a:rPr lang="en" sz="900"/>
                        <a:t>ELEMENTI DI VERIFICA EX POST - Presentazione delle certificazioni di prodotto relative alle forniture installate.</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1"/>
                  </a:ext>
                </a:extLst>
              </a:tr>
              <a:tr h="243875">
                <a:tc>
                  <a:txBody>
                    <a:bodyPr/>
                    <a:lstStyle/>
                    <a:p>
                      <a:pPr marL="0" marR="0" lvl="0" indent="0" algn="l" rtl="0">
                        <a:lnSpc>
                          <a:spcPct val="100000"/>
                        </a:lnSpc>
                        <a:spcBef>
                          <a:spcPts val="0"/>
                        </a:spcBef>
                        <a:spcAft>
                          <a:spcPts val="0"/>
                        </a:spcAft>
                        <a:buNone/>
                      </a:pPr>
                      <a:r>
                        <a:rPr lang="en" sz="900" b="1" i="1">
                          <a:solidFill>
                            <a:schemeClr val="dk2"/>
                          </a:solidFill>
                        </a:rPr>
                        <a:t>5</a:t>
                      </a:r>
                      <a:r>
                        <a:rPr lang="en" sz="900" i="1">
                          <a:solidFill>
                            <a:schemeClr val="dk2"/>
                          </a:solidFill>
                        </a:rPr>
                        <a:t>. È stato redatto</a:t>
                      </a:r>
                      <a:r>
                        <a:rPr lang="en" sz="900" i="1"/>
                        <a:t> un Piano di gestione rifiuti comprendente i requisiti necessari specificati nella scheda?</a:t>
                      </a:r>
                      <a:endParaRPr sz="900" i="1">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gridSpan="2">
                  <a:txBody>
                    <a:bodyPr/>
                    <a:lstStyle/>
                    <a:p>
                      <a:pPr marL="0" lvl="0" indent="0" algn="l" rtl="0">
                        <a:spcBef>
                          <a:spcPts val="0"/>
                        </a:spcBef>
                        <a:spcAft>
                          <a:spcPts val="0"/>
                        </a:spcAft>
                        <a:buNone/>
                      </a:pPr>
                      <a:r>
                        <a:rPr lang="en" sz="900"/>
                        <a:t>Redazione del Piano di gestione rifiuti. </a:t>
                      </a:r>
                      <a:endParaRPr sz="900"/>
                    </a:p>
                    <a:p>
                      <a:pPr marL="0" lvl="0" indent="0" algn="l" rtl="0">
                        <a:spcBef>
                          <a:spcPts val="0"/>
                        </a:spcBef>
                        <a:spcAft>
                          <a:spcPts val="0"/>
                        </a:spcAft>
                        <a:buNone/>
                      </a:pPr>
                      <a:r>
                        <a:rPr lang="en" sz="900"/>
                        <a:t>Il Piano definisce ed individua:le</a:t>
                      </a:r>
                      <a:r>
                        <a:rPr lang="en" sz="900" b="1"/>
                        <a:t> diverse tipologie di rifiuti</a:t>
                      </a:r>
                      <a:r>
                        <a:rPr lang="en" sz="900"/>
                        <a:t> producibili dalle attività di cantiere, </a:t>
                      </a:r>
                      <a:r>
                        <a:rPr lang="en" sz="900" b="1"/>
                        <a:t>fissandone preliminarmente le principali caratteristiche</a:t>
                      </a:r>
                      <a:r>
                        <a:rPr lang="en" sz="900"/>
                        <a:t> qualitative, la </a:t>
                      </a:r>
                      <a:r>
                        <a:rPr lang="en" sz="900" b="1"/>
                        <a:t>definizione delle attività di gestione dei rifiuti,</a:t>
                      </a:r>
                      <a:r>
                        <a:rPr lang="en" sz="900"/>
                        <a:t> le </a:t>
                      </a:r>
                      <a:r>
                        <a:rPr lang="en" sz="900" b="1"/>
                        <a:t>indicazioni tecniche per la corretta gestione</a:t>
                      </a:r>
                      <a:r>
                        <a:rPr lang="en" sz="900"/>
                        <a:t> dei rifiuti prodotti nella fase di esecuzione dell’opera e la valutazione degli impatti generati dalle singole fasi gestionali dei rifiuti.</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2"/>
                  </a:ext>
                </a:extLst>
              </a:tr>
              <a:tr h="282075">
                <a:tc>
                  <a:txBody>
                    <a:bodyPr/>
                    <a:lstStyle/>
                    <a:p>
                      <a:pPr marL="0" lvl="0" indent="0" algn="l" rtl="0">
                        <a:lnSpc>
                          <a:spcPct val="125000"/>
                        </a:lnSpc>
                        <a:spcBef>
                          <a:spcPts val="0"/>
                        </a:spcBef>
                        <a:spcAft>
                          <a:spcPts val="0"/>
                        </a:spcAft>
                        <a:buNone/>
                      </a:pPr>
                      <a:r>
                        <a:rPr lang="en" sz="900" b="1" i="1"/>
                        <a:t>6. </a:t>
                      </a:r>
                      <a:r>
                        <a:rPr lang="en" sz="900" i="1"/>
                        <a:t>Sono stati rispettati i criteri di disassemblaggio e fine vita specificati nella scheda tecnica?</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gridSpan="2">
                  <a:txBody>
                    <a:bodyPr/>
                    <a:lstStyle/>
                    <a:p>
                      <a:pPr marL="0" lvl="0" indent="0" algn="just" rtl="0">
                        <a:lnSpc>
                          <a:spcPct val="108000"/>
                        </a:lnSpc>
                        <a:spcBef>
                          <a:spcPts val="400"/>
                        </a:spcBef>
                        <a:spcAft>
                          <a:spcPts val="1000"/>
                        </a:spcAft>
                        <a:buNone/>
                      </a:pPr>
                      <a:r>
                        <a:rPr lang="en" sz="900"/>
                        <a:t>Redazione del </a:t>
                      </a:r>
                      <a:r>
                        <a:rPr lang="en" sz="900" b="1"/>
                        <a:t>Piano di disassemblaggio e demolizione selettiva in linea con quanto previsto dai CAM vigenti</a:t>
                      </a:r>
                      <a:r>
                        <a:rPr lang="en" sz="900"/>
                        <a:t>. Il requisito da dimostrare è che </a:t>
                      </a:r>
                      <a:r>
                        <a:rPr lang="en" sz="900" b="1"/>
                        <a:t>almeno il 70%</a:t>
                      </a:r>
                      <a:r>
                        <a:rPr lang="en" sz="900"/>
                        <a:t> (in termini di peso) </a:t>
                      </a:r>
                      <a:r>
                        <a:rPr lang="en" sz="900" b="1"/>
                        <a:t>dei rifiuti da costruzione e demolizione non pericolosi </a:t>
                      </a:r>
                      <a:r>
                        <a:rPr lang="en" sz="900"/>
                        <a:t>(escluso il materiale allo stato naturale definito alla voce 17 05 04 dell'elenco europeo dei rifiuti istituito dalla decisione 2000/532/CE) prodotti in cantiere è preparato per il riutilizzo, il riciclaggio e altri tipi di recupero di materiale, conformemente alla gerarchia dei rifiuti e al protocollo UE per la gestione dei rifiuti da costruzione e demolizione. </a:t>
                      </a:r>
                      <a:r>
                        <a:rPr lang="en" sz="900" b="1"/>
                        <a:t>Questo criterio è assolto automaticamente dal rispetto del criterio relativo alla Demolizione selettiva, recupero e riciclo (previsto dai “Criteri ambientali minimi per l’affidamento di servizi di progettazione e ed esecuzione dei lavori di interventi edilizi”, approvato con DM 23 giugno 2022 n. 256, GURI n. 183 del 6 agosto 2022.</a:t>
                      </a:r>
                      <a:r>
                        <a:rPr lang="en" sz="900"/>
                        <a:t> Inoltre, bisognerà prestare particolare attenzione anche all’applicazione dei requisiti dei “Criteri ambientali minimi per l’affidamento di servizi di progettazione e ed esecuzione dei lavori di interventi edilizi”, approvato con DM 23 giugno 2022 n. 256, GURI n. 183 del 6 agosto 2022 , relativi al disassemblaggio e fine vita (2.4.14).</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3"/>
                  </a:ext>
                </a:extLst>
              </a:tr>
            </a:tbl>
          </a:graphicData>
        </a:graphic>
      </p:graphicFrame>
      <p:sp>
        <p:nvSpPr>
          <p:cNvPr id="449" name="Google Shape;449;p29"/>
          <p:cNvSpPr/>
          <p:nvPr/>
        </p:nvSpPr>
        <p:spPr>
          <a:xfrm>
            <a:off x="277689"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0" name="Google Shape;450;p29"/>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14</a:t>
            </a:fld>
            <a:endParaRPr sz="600">
              <a:solidFill>
                <a:srgbClr val="636466"/>
              </a:solidFill>
            </a:endParaRPr>
          </a:p>
        </p:txBody>
      </p:sp>
      <p:pic>
        <p:nvPicPr>
          <p:cNvPr id="451" name="Google Shape;451;p29"/>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452" name="Google Shape;452;p29"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p30"/>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458" name="Google Shape;458;p30"/>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459" name="Google Shape;459;p30"/>
          <p:cNvSpPr/>
          <p:nvPr/>
        </p:nvSpPr>
        <p:spPr>
          <a:xfrm>
            <a:off x="341751"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460" name="Google Shape;460;p30"/>
          <p:cNvGraphicFramePr/>
          <p:nvPr/>
        </p:nvGraphicFramePr>
        <p:xfrm>
          <a:off x="180299" y="487637"/>
          <a:ext cx="8740125" cy="4186491"/>
        </p:xfrm>
        <a:graphic>
          <a:graphicData uri="http://schemas.openxmlformats.org/drawingml/2006/table">
            <a:tbl>
              <a:tblPr>
                <a:noFill/>
                <a:tableStyleId>{6799E966-E368-48BB-821F-4C26B1A617E4}</a:tableStyleId>
              </a:tblPr>
              <a:tblGrid>
                <a:gridCol w="1655175">
                  <a:extLst>
                    <a:ext uri="{9D8B030D-6E8A-4147-A177-3AD203B41FA5}">
                      <a16:colId xmlns:a16="http://schemas.microsoft.com/office/drawing/2014/main" val="20000"/>
                    </a:ext>
                  </a:extLst>
                </a:gridCol>
                <a:gridCol w="1595375">
                  <a:extLst>
                    <a:ext uri="{9D8B030D-6E8A-4147-A177-3AD203B41FA5}">
                      <a16:colId xmlns:a16="http://schemas.microsoft.com/office/drawing/2014/main" val="20001"/>
                    </a:ext>
                  </a:extLst>
                </a:gridCol>
                <a:gridCol w="5489575">
                  <a:extLst>
                    <a:ext uri="{9D8B030D-6E8A-4147-A177-3AD203B41FA5}">
                      <a16:colId xmlns:a16="http://schemas.microsoft.com/office/drawing/2014/main" val="20002"/>
                    </a:ext>
                  </a:extLst>
                </a:gridCol>
              </a:tblGrid>
              <a:tr h="0">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Elemento di controllo – Scheda </a:t>
                      </a:r>
                      <a:r>
                        <a:rPr lang="en" sz="900" b="1">
                          <a:solidFill>
                            <a:schemeClr val="lt1"/>
                          </a:solidFill>
                        </a:rPr>
                        <a:t>1</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gridSpan="2">
                  <a:txBody>
                    <a:bodyPr/>
                    <a:lstStyle/>
                    <a:p>
                      <a:pPr marL="0" lvl="0" indent="0" algn="l" rtl="0">
                        <a:spcBef>
                          <a:spcPts val="0"/>
                        </a:spcBef>
                        <a:spcAft>
                          <a:spcPts val="0"/>
                        </a:spcAft>
                        <a:buNone/>
                      </a:pPr>
                      <a:r>
                        <a:rPr lang="en" sz="900" b="1">
                          <a:solidFill>
                            <a:schemeClr val="lt1"/>
                          </a:solidFill>
                        </a:rPr>
                        <a:t>Note</a:t>
                      </a:r>
                      <a:endParaRPr sz="900" b="1">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hMerge="1">
                  <a:txBody>
                    <a:bodyPr/>
                    <a:lstStyle/>
                    <a:p>
                      <a:endParaRPr lang="it-IT"/>
                    </a:p>
                  </a:txBody>
                  <a:tcPr/>
                </a:tc>
                <a:extLst>
                  <a:ext uri="{0D108BD9-81ED-4DB2-BD59-A6C34878D82A}">
                    <a16:rowId xmlns:a16="http://schemas.microsoft.com/office/drawing/2014/main" val="10000"/>
                  </a:ext>
                </a:extLst>
              </a:tr>
              <a:tr h="345775">
                <a:tc>
                  <a:txBody>
                    <a:bodyPr/>
                    <a:lstStyle/>
                    <a:p>
                      <a:pPr marL="0" lvl="0" indent="0" algn="l" rtl="0">
                        <a:lnSpc>
                          <a:spcPct val="125000"/>
                        </a:lnSpc>
                        <a:spcBef>
                          <a:spcPts val="0"/>
                        </a:spcBef>
                        <a:spcAft>
                          <a:spcPts val="0"/>
                        </a:spcAft>
                        <a:buNone/>
                      </a:pPr>
                      <a:r>
                        <a:rPr lang="en" sz="900" b="1" i="1"/>
                        <a:t>7. </a:t>
                      </a:r>
                      <a:r>
                        <a:rPr lang="en" sz="900" i="1"/>
                        <a:t>É stata verificata</a:t>
                      </a:r>
                      <a:r>
                        <a:rPr lang="en" sz="900" b="1" i="1"/>
                        <a:t> </a:t>
                      </a:r>
                      <a:r>
                        <a:rPr lang="en" sz="900" i="1"/>
                        <a:t>la presenza delle schede tecniche dei materiali e sostanze impiegate?</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gridSpan="2">
                  <a:txBody>
                    <a:bodyPr/>
                    <a:lstStyle/>
                    <a:p>
                      <a:pPr marL="0" lvl="0" indent="0" algn="l" rtl="0">
                        <a:spcBef>
                          <a:spcPts val="0"/>
                        </a:spcBef>
                        <a:spcAft>
                          <a:spcPts val="0"/>
                        </a:spcAft>
                        <a:buNone/>
                      </a:pPr>
                      <a:r>
                        <a:rPr lang="en" sz="900"/>
                        <a:t>Per i materiali in ingresso, non potranno essere utilizzati componenti, prodotti e materiali contenenti sostanze pericolose di cui al “Authorization List” presente nel regolamento REACH. A</a:t>
                      </a:r>
                      <a:r>
                        <a:rPr lang="en" sz="900" b="1"/>
                        <a:t> tal proposito dovranno essere fornite le Schede tecniche dei materiali e sostanze impiegate. Indicare perciò le limitazioni delle caratteristiche di pericolo dei materiali che si prevede di utilizzare in cantiere</a:t>
                      </a:r>
                      <a:r>
                        <a:rPr lang="en" sz="900"/>
                        <a:t> (57, Regolamento CE 1907/2006, REACH) così come le prove di verifica definite all’interno dei CAM edilizi alla parte relativa alle sostanze pericolose.</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1"/>
                  </a:ext>
                </a:extLst>
              </a:tr>
              <a:tr h="218400">
                <a:tc>
                  <a:txBody>
                    <a:bodyPr/>
                    <a:lstStyle/>
                    <a:p>
                      <a:pPr marL="0" lvl="0" indent="0" algn="l" rtl="0">
                        <a:lnSpc>
                          <a:spcPct val="125000"/>
                        </a:lnSpc>
                        <a:spcBef>
                          <a:spcPts val="0"/>
                        </a:spcBef>
                        <a:spcAft>
                          <a:spcPts val="0"/>
                        </a:spcAft>
                        <a:buNone/>
                      </a:pPr>
                      <a:r>
                        <a:rPr lang="en" sz="900" b="1" i="1"/>
                        <a:t>8. </a:t>
                      </a:r>
                      <a:r>
                        <a:rPr lang="en" sz="900" i="1"/>
                        <a:t>È stato redatto il Piano Ambientale di Cantierizzazione (PAC)?</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gridSpan="2">
                  <a:txBody>
                    <a:bodyPr/>
                    <a:lstStyle/>
                    <a:p>
                      <a:pPr marL="0" lvl="0" indent="0" algn="l" rtl="0">
                        <a:spcBef>
                          <a:spcPts val="0"/>
                        </a:spcBef>
                        <a:spcAft>
                          <a:spcPts val="0"/>
                        </a:spcAft>
                        <a:buNone/>
                      </a:pPr>
                      <a:r>
                        <a:rPr lang="en" sz="900"/>
                        <a:t>Per la gestione ambientale del cantiere dovranno essere rispettati i requisiti ambientali del cantiere, così come previsto dai CAM. Inoltre, dovrà essere redatto specifico Piano Ambientale di Cantierizzazione (PAC), ove previsto dalle normative regionali o nazionali; I</a:t>
                      </a:r>
                      <a:r>
                        <a:rPr lang="en" sz="900" b="1"/>
                        <a:t>l Piano ha l'obiettivo di: individuare e valutare gli aspetti ambientali significativi legati alle attività di cantiere</a:t>
                      </a:r>
                      <a:r>
                        <a:rPr lang="en" sz="900"/>
                        <a:t>. definire le misure di mitigazione e le procedure operative per contenere gli impatti ambientali connessi.</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2"/>
                  </a:ext>
                </a:extLst>
              </a:tr>
              <a:tr h="218400">
                <a:tc>
                  <a:txBody>
                    <a:bodyPr/>
                    <a:lstStyle/>
                    <a:p>
                      <a:pPr marL="0" lvl="0" indent="0" algn="l" rtl="0">
                        <a:lnSpc>
                          <a:spcPct val="125000"/>
                        </a:lnSpc>
                        <a:spcBef>
                          <a:spcPts val="0"/>
                        </a:spcBef>
                        <a:spcAft>
                          <a:spcPts val="0"/>
                        </a:spcAft>
                        <a:buNone/>
                      </a:pPr>
                      <a:r>
                        <a:rPr lang="en" sz="900" b="1" i="1"/>
                        <a:t>9. </a:t>
                      </a:r>
                      <a:r>
                        <a:rPr lang="en" sz="900" i="1"/>
                        <a:t>I consumi di legno sono stati verificati e sono state definite le previste condizioni di impiego?</a:t>
                      </a:r>
                      <a:endParaRPr sz="900" b="1" i="1"/>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gridSpan="2">
                  <a:txBody>
                    <a:bodyPr/>
                    <a:lstStyle/>
                    <a:p>
                      <a:pPr marL="0" lvl="0" indent="0" algn="just" rtl="0">
                        <a:lnSpc>
                          <a:spcPct val="108000"/>
                        </a:lnSpc>
                        <a:spcBef>
                          <a:spcPts val="400"/>
                        </a:spcBef>
                        <a:spcAft>
                          <a:spcPts val="0"/>
                        </a:spcAft>
                        <a:buNone/>
                      </a:pPr>
                      <a:r>
                        <a:rPr lang="en" sz="900">
                          <a:highlight>
                            <a:srgbClr val="FFFFFF"/>
                          </a:highlight>
                        </a:rPr>
                        <a:t>Verifica dei consumi di legno con definizione delle previste </a:t>
                      </a:r>
                      <a:r>
                        <a:rPr lang="en" sz="900" b="1">
                          <a:highlight>
                            <a:srgbClr val="FFFFFF"/>
                          </a:highlight>
                        </a:rPr>
                        <a:t>condizioni di impiego</a:t>
                      </a:r>
                      <a:r>
                        <a:rPr lang="en" sz="900">
                          <a:highlight>
                            <a:srgbClr val="FFFFFF"/>
                          </a:highlight>
                        </a:rPr>
                        <a:t> (</a:t>
                      </a:r>
                      <a:r>
                        <a:rPr lang="en" sz="900" b="1">
                          <a:highlight>
                            <a:srgbClr val="FFFFFF"/>
                          </a:highlight>
                        </a:rPr>
                        <a:t>certificazione</a:t>
                      </a:r>
                      <a:r>
                        <a:rPr lang="en" sz="900">
                          <a:highlight>
                            <a:srgbClr val="FFFFFF"/>
                          </a:highlight>
                        </a:rPr>
                        <a:t> </a:t>
                      </a:r>
                      <a:r>
                        <a:rPr lang="en" sz="900" b="1">
                          <a:highlight>
                            <a:srgbClr val="FFFFFF"/>
                          </a:highlight>
                        </a:rPr>
                        <a:t>FSC/PEFC</a:t>
                      </a:r>
                      <a:r>
                        <a:rPr lang="en" sz="900">
                          <a:highlight>
                            <a:srgbClr val="FFFFFF"/>
                          </a:highlight>
                        </a:rPr>
                        <a:t> o altra certificazione equivalente di prodotto rilasciata sotto accreditamento per il legno vergine, certificazione di prodotto rilasciata sotto accreditamento della provenienza da recupero/riutilizzo). Nel caso di utilizzo di legno per la costruzione di strutture, rivestimenti e finiture, dovrà essere garantito che </a:t>
                      </a:r>
                      <a:r>
                        <a:rPr lang="en" sz="900" b="1">
                          <a:highlight>
                            <a:srgbClr val="FFFFFF"/>
                          </a:highlight>
                        </a:rPr>
                        <a:t>80%</a:t>
                      </a:r>
                      <a:r>
                        <a:rPr lang="en" sz="900">
                          <a:highlight>
                            <a:srgbClr val="FFFFFF"/>
                          </a:highlight>
                        </a:rPr>
                        <a:t> del legno vergine utilizzato sia certificato FSC/PEFC o altra certificazione equivalente.</a:t>
                      </a:r>
                      <a:endParaRPr sz="900">
                        <a:highlight>
                          <a:srgbClr val="FFFFFF"/>
                        </a:highlight>
                      </a:endParaRPr>
                    </a:p>
                    <a:p>
                      <a:pPr marL="0" lvl="0" indent="0" algn="l" rtl="0">
                        <a:spcBef>
                          <a:spcPts val="1000"/>
                        </a:spcBef>
                        <a:spcAft>
                          <a:spcPts val="0"/>
                        </a:spcAft>
                        <a:buNone/>
                      </a:pPr>
                      <a:r>
                        <a:rPr lang="en" sz="900"/>
                        <a:t>ELEMENTI DI VERIFICA EX ANTE - Verifica dei consumi di legno con definizione delle previste condizioni di impiego (Certificazioni FSC/PEFC o altra certificazione equivalente per il legno vergine.</a:t>
                      </a:r>
                      <a:endParaRPr sz="900"/>
                    </a:p>
                    <a:p>
                      <a:pPr marL="0" lvl="0" indent="0" algn="l" rtl="0">
                        <a:spcBef>
                          <a:spcPts val="0"/>
                        </a:spcBef>
                        <a:spcAft>
                          <a:spcPts val="0"/>
                        </a:spcAft>
                        <a:buNone/>
                      </a:pPr>
                      <a:r>
                        <a:rPr lang="en" sz="900"/>
                        <a:t>ELEMENTI DI VERIFICA EX POST - Disponibilità delle certificazioni FSC/PEFC o altra certificazione equivalente sia per il legno vergine;</a:t>
                      </a:r>
                      <a:endParaRPr sz="900"/>
                    </a:p>
                    <a:p>
                      <a:pPr marL="0" lvl="0" indent="0" algn="l" rtl="0">
                        <a:spcBef>
                          <a:spcPts val="0"/>
                        </a:spcBef>
                        <a:spcAft>
                          <a:spcPts val="0"/>
                        </a:spcAft>
                        <a:buNone/>
                      </a:pPr>
                      <a:r>
                        <a:rPr lang="en" sz="900"/>
                        <a:t>Disponibilità delle certificazioni per i manufatti in legno da recupero </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hMerge="1">
                  <a:txBody>
                    <a:bodyPr/>
                    <a:lstStyle/>
                    <a:p>
                      <a:endParaRPr lang="it-IT"/>
                    </a:p>
                  </a:txBody>
                  <a:tcPr/>
                </a:tc>
                <a:extLst>
                  <a:ext uri="{0D108BD9-81ED-4DB2-BD59-A6C34878D82A}">
                    <a16:rowId xmlns:a16="http://schemas.microsoft.com/office/drawing/2014/main" val="10003"/>
                  </a:ext>
                </a:extLst>
              </a:tr>
              <a:tr h="218400">
                <a:tc>
                  <a:txBody>
                    <a:bodyPr/>
                    <a:lstStyle/>
                    <a:p>
                      <a:pPr marL="0" lvl="0" indent="0" algn="l" rtl="0">
                        <a:lnSpc>
                          <a:spcPct val="125000"/>
                        </a:lnSpc>
                        <a:spcBef>
                          <a:spcPts val="0"/>
                        </a:spcBef>
                        <a:spcAft>
                          <a:spcPts val="0"/>
                        </a:spcAft>
                        <a:buNone/>
                      </a:pPr>
                      <a:r>
                        <a:rPr lang="en" sz="900" b="1" i="1"/>
                        <a:t>10. </a:t>
                      </a:r>
                      <a:r>
                        <a:rPr lang="en" sz="900" i="1"/>
                        <a:t>È stato verificato che la localizzazione dell’opera non sia all’interno delle aree di divieto indicate nella scheda tecnica?</a:t>
                      </a:r>
                      <a:endParaRPr sz="900" b="1" i="1"/>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gridSpan="2">
                  <a:txBody>
                    <a:bodyPr/>
                    <a:lstStyle/>
                    <a:p>
                      <a:pPr marL="0" lvl="0" indent="0" algn="just" rtl="0">
                        <a:lnSpc>
                          <a:spcPct val="108000"/>
                        </a:lnSpc>
                        <a:spcBef>
                          <a:spcPts val="400"/>
                        </a:spcBef>
                        <a:spcAft>
                          <a:spcPts val="1000"/>
                        </a:spcAft>
                        <a:buNone/>
                      </a:pPr>
                      <a:r>
                        <a:rPr lang="en" sz="900">
                          <a:highlight>
                            <a:srgbClr val="FFFFFF"/>
                          </a:highlight>
                        </a:rPr>
                        <a:t>Conferma/autodichiarazione che la </a:t>
                      </a:r>
                      <a:r>
                        <a:rPr lang="en" sz="900" b="1">
                          <a:highlight>
                            <a:srgbClr val="FFFFFF"/>
                          </a:highlight>
                        </a:rPr>
                        <a:t>localizzazione</a:t>
                      </a:r>
                      <a:r>
                        <a:rPr lang="en" sz="900">
                          <a:highlight>
                            <a:srgbClr val="FFFFFF"/>
                          </a:highlight>
                        </a:rPr>
                        <a:t> dell’opera non sia all’interno delle </a:t>
                      </a:r>
                      <a:r>
                        <a:rPr lang="en" sz="900" b="1">
                          <a:highlight>
                            <a:srgbClr val="FFFFFF"/>
                          </a:highlight>
                        </a:rPr>
                        <a:t>aree di divieto</a:t>
                      </a:r>
                      <a:r>
                        <a:rPr lang="en" sz="900">
                          <a:highlight>
                            <a:srgbClr val="FFFFFF"/>
                          </a:highlight>
                        </a:rPr>
                        <a:t> indicate nella scheda tecnica .Se assente, si suggerisce di specificare nella checklist, al momento della compilazione, che tale requisito risulta non applicabile in quanto la destinazione d’uso non ricade nelle casistiche riportate nel DNSH.</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hMerge="1">
                  <a:txBody>
                    <a:bodyPr/>
                    <a:lstStyle/>
                    <a:p>
                      <a:endParaRPr lang="it-IT"/>
                    </a:p>
                  </a:txBody>
                  <a:tcPr/>
                </a:tc>
                <a:extLst>
                  <a:ext uri="{0D108BD9-81ED-4DB2-BD59-A6C34878D82A}">
                    <a16:rowId xmlns:a16="http://schemas.microsoft.com/office/drawing/2014/main" val="10004"/>
                  </a:ext>
                </a:extLst>
              </a:tr>
            </a:tbl>
          </a:graphicData>
        </a:graphic>
      </p:graphicFrame>
      <p:sp>
        <p:nvSpPr>
          <p:cNvPr id="461" name="Google Shape;461;p30"/>
          <p:cNvSpPr/>
          <p:nvPr/>
        </p:nvSpPr>
        <p:spPr>
          <a:xfrm>
            <a:off x="277689" y="633046"/>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2" name="Google Shape;462;p30"/>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15</a:t>
            </a:fld>
            <a:endParaRPr sz="600">
              <a:solidFill>
                <a:srgbClr val="636466"/>
              </a:solidFill>
            </a:endParaRPr>
          </a:p>
        </p:txBody>
      </p:sp>
      <p:pic>
        <p:nvPicPr>
          <p:cNvPr id="463" name="Google Shape;463;p30"/>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464" name="Google Shape;464;p30"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pic>
        <p:nvPicPr>
          <p:cNvPr id="469" name="Google Shape;469;p31"/>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470" name="Google Shape;470;p31"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
        <p:nvSpPr>
          <p:cNvPr id="471" name="Google Shape;471;p31"/>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472" name="Google Shape;472;p31"/>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473" name="Google Shape;473;p31"/>
          <p:cNvSpPr/>
          <p:nvPr/>
        </p:nvSpPr>
        <p:spPr>
          <a:xfrm>
            <a:off x="341751"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474" name="Google Shape;474;p31"/>
          <p:cNvGraphicFramePr/>
          <p:nvPr/>
        </p:nvGraphicFramePr>
        <p:xfrm>
          <a:off x="180299" y="716237"/>
          <a:ext cx="8740125" cy="2742197"/>
        </p:xfrm>
        <a:graphic>
          <a:graphicData uri="http://schemas.openxmlformats.org/drawingml/2006/table">
            <a:tbl>
              <a:tblPr>
                <a:noFill/>
                <a:tableStyleId>{6799E966-E368-48BB-821F-4C26B1A617E4}</a:tableStyleId>
              </a:tblPr>
              <a:tblGrid>
                <a:gridCol w="1950075">
                  <a:extLst>
                    <a:ext uri="{9D8B030D-6E8A-4147-A177-3AD203B41FA5}">
                      <a16:colId xmlns:a16="http://schemas.microsoft.com/office/drawing/2014/main" val="20000"/>
                    </a:ext>
                  </a:extLst>
                </a:gridCol>
                <a:gridCol w="1300475">
                  <a:extLst>
                    <a:ext uri="{9D8B030D-6E8A-4147-A177-3AD203B41FA5}">
                      <a16:colId xmlns:a16="http://schemas.microsoft.com/office/drawing/2014/main" val="20001"/>
                    </a:ext>
                  </a:extLst>
                </a:gridCol>
                <a:gridCol w="5489575">
                  <a:extLst>
                    <a:ext uri="{9D8B030D-6E8A-4147-A177-3AD203B41FA5}">
                      <a16:colId xmlns:a16="http://schemas.microsoft.com/office/drawing/2014/main" val="20002"/>
                    </a:ext>
                  </a:extLst>
                </a:gridCol>
              </a:tblGrid>
              <a:tr h="200050">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Elemento di controllo – Scheda </a:t>
                      </a:r>
                      <a:r>
                        <a:rPr lang="en" sz="900" b="1">
                          <a:solidFill>
                            <a:schemeClr val="lt1"/>
                          </a:solidFill>
                        </a:rPr>
                        <a:t>1</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gridSpan="2">
                  <a:txBody>
                    <a:bodyPr/>
                    <a:lstStyle/>
                    <a:p>
                      <a:pPr marL="0" lvl="0" indent="0" algn="l" rtl="0">
                        <a:spcBef>
                          <a:spcPts val="0"/>
                        </a:spcBef>
                        <a:spcAft>
                          <a:spcPts val="0"/>
                        </a:spcAft>
                        <a:buNone/>
                      </a:pPr>
                      <a:r>
                        <a:rPr lang="en" sz="900" b="1">
                          <a:solidFill>
                            <a:schemeClr val="lt1"/>
                          </a:solidFill>
                        </a:rPr>
                        <a:t>Note</a:t>
                      </a:r>
                      <a:endParaRPr sz="900" b="1">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hMerge="1">
                  <a:txBody>
                    <a:bodyPr/>
                    <a:lstStyle/>
                    <a:p>
                      <a:endParaRPr lang="it-IT"/>
                    </a:p>
                  </a:txBody>
                  <a:tcPr/>
                </a:tc>
                <a:extLst>
                  <a:ext uri="{0D108BD9-81ED-4DB2-BD59-A6C34878D82A}">
                    <a16:rowId xmlns:a16="http://schemas.microsoft.com/office/drawing/2014/main" val="10000"/>
                  </a:ext>
                </a:extLst>
              </a:tr>
              <a:tr h="452625">
                <a:tc>
                  <a:txBody>
                    <a:bodyPr/>
                    <a:lstStyle/>
                    <a:p>
                      <a:pPr marL="0" lvl="0" indent="0" algn="l" rtl="0">
                        <a:lnSpc>
                          <a:spcPct val="125000"/>
                        </a:lnSpc>
                        <a:spcBef>
                          <a:spcPts val="0"/>
                        </a:spcBef>
                        <a:spcAft>
                          <a:spcPts val="0"/>
                        </a:spcAft>
                        <a:buNone/>
                      </a:pPr>
                      <a:r>
                        <a:rPr lang="en" sz="900" b="1" i="1"/>
                        <a:t>11</a:t>
                      </a:r>
                      <a:r>
                        <a:rPr lang="en" sz="900" i="1"/>
                        <a:t>. È stato effettuato un censimento floro-faunistico per edifici situati in aree sensibili sotto il profilo della biodiversità?</a:t>
                      </a:r>
                      <a:endParaRPr sz="900" b="1" i="1"/>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gridSpan="2">
                  <a:txBody>
                    <a:bodyPr/>
                    <a:lstStyle/>
                    <a:p>
                      <a:pPr marL="0" lvl="0" indent="0" algn="just" rtl="0">
                        <a:lnSpc>
                          <a:spcPct val="108000"/>
                        </a:lnSpc>
                        <a:spcBef>
                          <a:spcPts val="400"/>
                        </a:spcBef>
                        <a:spcAft>
                          <a:spcPts val="1000"/>
                        </a:spcAft>
                        <a:buNone/>
                      </a:pPr>
                      <a:r>
                        <a:rPr lang="en" sz="900"/>
                        <a:t>Per gli edifici situati in </a:t>
                      </a:r>
                      <a:r>
                        <a:rPr lang="en" sz="900" b="1"/>
                        <a:t>aree sensibili sotto il profilo della biodiversità</a:t>
                      </a:r>
                      <a:r>
                        <a:rPr lang="en" sz="900"/>
                        <a:t> o in prossimità di esse, fermo restando le aree di divieto, bisognerà prevedere: La verifica preliminare, mediante </a:t>
                      </a:r>
                      <a:r>
                        <a:rPr lang="en" sz="900" b="1"/>
                        <a:t>censimento floro-faunistico</a:t>
                      </a:r>
                      <a:r>
                        <a:rPr lang="en" sz="900"/>
                        <a:t>, dell’assenza di habitat di specie (flora e fauna) in pericolo elencate nella lista rossa europea o nella lista rossa dell'IUCN.</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hMerge="1">
                  <a:txBody>
                    <a:bodyPr/>
                    <a:lstStyle/>
                    <a:p>
                      <a:endParaRPr lang="it-IT"/>
                    </a:p>
                  </a:txBody>
                  <a:tcPr/>
                </a:tc>
                <a:extLst>
                  <a:ext uri="{0D108BD9-81ED-4DB2-BD59-A6C34878D82A}">
                    <a16:rowId xmlns:a16="http://schemas.microsoft.com/office/drawing/2014/main" val="10001"/>
                  </a:ext>
                </a:extLst>
              </a:tr>
              <a:tr h="452625">
                <a:tc>
                  <a:txBody>
                    <a:bodyPr/>
                    <a:lstStyle/>
                    <a:p>
                      <a:pPr marL="0" lvl="0" indent="0" algn="l" rtl="0">
                        <a:lnSpc>
                          <a:spcPct val="125000"/>
                        </a:lnSpc>
                        <a:spcBef>
                          <a:spcPts val="0"/>
                        </a:spcBef>
                        <a:spcAft>
                          <a:spcPts val="0"/>
                        </a:spcAft>
                        <a:buNone/>
                      </a:pPr>
                      <a:r>
                        <a:rPr lang="en" sz="900" b="1" i="1"/>
                        <a:t>12.</a:t>
                      </a:r>
                      <a:r>
                        <a:rPr lang="en" sz="900" i="1"/>
                        <a:t> È stato eseguita una Valutazione di Incidenza (DPR 357/97) per gli interventi situati in siti della Rete Natura 2000 o in prossimità?</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gridSpan="2">
                  <a:txBody>
                    <a:bodyPr/>
                    <a:lstStyle/>
                    <a:p>
                      <a:pPr marL="0" lvl="0" indent="0" algn="just" rtl="0">
                        <a:lnSpc>
                          <a:spcPct val="108000"/>
                        </a:lnSpc>
                        <a:spcBef>
                          <a:spcPts val="400"/>
                        </a:spcBef>
                        <a:spcAft>
                          <a:spcPts val="1000"/>
                        </a:spcAft>
                        <a:buNone/>
                      </a:pPr>
                      <a:r>
                        <a:rPr lang="en" sz="900"/>
                        <a:t>Per gli edifici situati in aree sensibili sotto il profilo della biodiversità o in prossimità di esse, fermo restando le aree di divieto, bisognerà prevedere: Per gli interventi situati in siti della </a:t>
                      </a:r>
                      <a:r>
                        <a:rPr lang="en" sz="900" b="1"/>
                        <a:t>Rete Natura 2000</a:t>
                      </a:r>
                      <a:r>
                        <a:rPr lang="en" sz="900"/>
                        <a:t>, o in prossimità di essi, sarà necessario sottoporre l’intervento a </a:t>
                      </a:r>
                      <a:r>
                        <a:rPr lang="en" sz="900" b="1"/>
                        <a:t>Valutazione di Incidenza</a:t>
                      </a:r>
                      <a:r>
                        <a:rPr lang="en" sz="900"/>
                        <a:t> (DPR 357/97).</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hMerge="1">
                  <a:txBody>
                    <a:bodyPr/>
                    <a:lstStyle/>
                    <a:p>
                      <a:endParaRPr lang="it-IT"/>
                    </a:p>
                  </a:txBody>
                  <a:tcPr/>
                </a:tc>
                <a:extLst>
                  <a:ext uri="{0D108BD9-81ED-4DB2-BD59-A6C34878D82A}">
                    <a16:rowId xmlns:a16="http://schemas.microsoft.com/office/drawing/2014/main" val="10002"/>
                  </a:ext>
                </a:extLst>
              </a:tr>
              <a:tr h="285900">
                <a:tc>
                  <a:txBody>
                    <a:bodyPr/>
                    <a:lstStyle/>
                    <a:p>
                      <a:pPr marL="0" lvl="0" indent="0" algn="l" rtl="0">
                        <a:lnSpc>
                          <a:spcPct val="125000"/>
                        </a:lnSpc>
                        <a:spcBef>
                          <a:spcPts val="0"/>
                        </a:spcBef>
                        <a:spcAft>
                          <a:spcPts val="0"/>
                        </a:spcAft>
                        <a:buNone/>
                      </a:pPr>
                      <a:r>
                        <a:rPr lang="en" sz="900" b="1" i="1"/>
                        <a:t>13</a:t>
                      </a:r>
                      <a:r>
                        <a:rPr lang="en" sz="900" i="1"/>
                        <a:t>. Per aree naturali protette, è stato rilasciato il nulla osta degli enti competenti?</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gridSpan="2">
                  <a:txBody>
                    <a:bodyPr/>
                    <a:lstStyle/>
                    <a:p>
                      <a:pPr marL="0" lvl="0" indent="0" algn="just" rtl="0">
                        <a:lnSpc>
                          <a:spcPct val="108000"/>
                        </a:lnSpc>
                        <a:spcBef>
                          <a:spcPts val="400"/>
                        </a:spcBef>
                        <a:spcAft>
                          <a:spcPts val="1000"/>
                        </a:spcAft>
                        <a:buNone/>
                      </a:pPr>
                      <a:r>
                        <a:rPr lang="en" sz="900"/>
                        <a:t>Per gli edifici situati in aree sensibili sotto il profilo della biodiversità o in prossimità di esse, fermo restando le aree di divieto, bisognerà prevedere: Per aree naturali protette (quali ad esempio parchi nazionali, parchi interregionali, parchi regionali, aree marine protette etc.…) , </a:t>
                      </a:r>
                      <a:r>
                        <a:rPr lang="en" sz="900" b="1"/>
                        <a:t>nulla osta degli enti competenti</a:t>
                      </a:r>
                      <a:r>
                        <a:rPr lang="en" sz="900"/>
                        <a:t>.</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hMerge="1">
                  <a:txBody>
                    <a:bodyPr/>
                    <a:lstStyle/>
                    <a:p>
                      <a:endParaRPr lang="it-IT"/>
                    </a:p>
                  </a:txBody>
                  <a:tcPr/>
                </a:tc>
                <a:extLst>
                  <a:ext uri="{0D108BD9-81ED-4DB2-BD59-A6C34878D82A}">
                    <a16:rowId xmlns:a16="http://schemas.microsoft.com/office/drawing/2014/main" val="10003"/>
                  </a:ext>
                </a:extLst>
              </a:tr>
            </a:tbl>
          </a:graphicData>
        </a:graphic>
      </p:graphicFrame>
      <p:sp>
        <p:nvSpPr>
          <p:cNvPr id="475" name="Google Shape;475;p31"/>
          <p:cNvSpPr/>
          <p:nvPr/>
        </p:nvSpPr>
        <p:spPr>
          <a:xfrm>
            <a:off x="277689"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6" name="Google Shape;476;p31"/>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16</a:t>
            </a:fld>
            <a:endParaRPr sz="600">
              <a:solidFill>
                <a:srgbClr val="636466"/>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32"/>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482" name="Google Shape;482;p32"/>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483" name="Google Shape;483;p32"/>
          <p:cNvSpPr/>
          <p:nvPr/>
        </p:nvSpPr>
        <p:spPr>
          <a:xfrm>
            <a:off x="341751"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484" name="Google Shape;484;p32"/>
          <p:cNvGraphicFramePr/>
          <p:nvPr/>
        </p:nvGraphicFramePr>
        <p:xfrm>
          <a:off x="152687" y="419687"/>
          <a:ext cx="8740125" cy="4585495"/>
        </p:xfrm>
        <a:graphic>
          <a:graphicData uri="http://schemas.openxmlformats.org/drawingml/2006/table">
            <a:tbl>
              <a:tblPr>
                <a:noFill/>
                <a:tableStyleId>{6799E966-E368-48BB-821F-4C26B1A617E4}</a:tableStyleId>
              </a:tblPr>
              <a:tblGrid>
                <a:gridCol w="2142075">
                  <a:extLst>
                    <a:ext uri="{9D8B030D-6E8A-4147-A177-3AD203B41FA5}">
                      <a16:colId xmlns:a16="http://schemas.microsoft.com/office/drawing/2014/main" val="20000"/>
                    </a:ext>
                  </a:extLst>
                </a:gridCol>
                <a:gridCol w="1108475">
                  <a:extLst>
                    <a:ext uri="{9D8B030D-6E8A-4147-A177-3AD203B41FA5}">
                      <a16:colId xmlns:a16="http://schemas.microsoft.com/office/drawing/2014/main" val="20001"/>
                    </a:ext>
                  </a:extLst>
                </a:gridCol>
                <a:gridCol w="5489575">
                  <a:extLst>
                    <a:ext uri="{9D8B030D-6E8A-4147-A177-3AD203B41FA5}">
                      <a16:colId xmlns:a16="http://schemas.microsoft.com/office/drawing/2014/main" val="20002"/>
                    </a:ext>
                  </a:extLst>
                </a:gridCol>
              </a:tblGrid>
              <a:tr h="294100">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Elemento di controllo – Scheda </a:t>
                      </a:r>
                      <a:r>
                        <a:rPr lang="en" sz="900" b="1">
                          <a:solidFill>
                            <a:schemeClr val="lt1"/>
                          </a:solidFill>
                        </a:rPr>
                        <a:t>12</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gridSpan="2">
                  <a:txBody>
                    <a:bodyPr/>
                    <a:lstStyle/>
                    <a:p>
                      <a:pPr marL="0" lvl="0" indent="0" algn="l" rtl="0">
                        <a:spcBef>
                          <a:spcPts val="0"/>
                        </a:spcBef>
                        <a:spcAft>
                          <a:spcPts val="0"/>
                        </a:spcAft>
                        <a:buNone/>
                      </a:pPr>
                      <a:r>
                        <a:rPr lang="en" sz="900" b="1">
                          <a:solidFill>
                            <a:schemeClr val="lt1"/>
                          </a:solidFill>
                        </a:rPr>
                        <a:t>Note</a:t>
                      </a:r>
                      <a:endParaRPr sz="900" b="1">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hMerge="1">
                  <a:txBody>
                    <a:bodyPr/>
                    <a:lstStyle/>
                    <a:p>
                      <a:endParaRPr lang="it-IT"/>
                    </a:p>
                  </a:txBody>
                  <a:tcPr/>
                </a:tc>
                <a:extLst>
                  <a:ext uri="{0D108BD9-81ED-4DB2-BD59-A6C34878D82A}">
                    <a16:rowId xmlns:a16="http://schemas.microsoft.com/office/drawing/2014/main" val="10000"/>
                  </a:ext>
                </a:extLst>
              </a:tr>
              <a:tr h="502175">
                <a:tc>
                  <a:txBody>
                    <a:bodyPr/>
                    <a:lstStyle/>
                    <a:p>
                      <a:pPr marL="0" lvl="0" indent="0" algn="l" rtl="0">
                        <a:lnSpc>
                          <a:spcPct val="125000"/>
                        </a:lnSpc>
                        <a:spcBef>
                          <a:spcPts val="0"/>
                        </a:spcBef>
                        <a:spcAft>
                          <a:spcPts val="0"/>
                        </a:spcAft>
                        <a:buNone/>
                      </a:pPr>
                      <a:r>
                        <a:rPr lang="en" sz="900" b="1" i="1"/>
                        <a:t>1. </a:t>
                      </a:r>
                      <a:r>
                        <a:rPr lang="en" sz="900" i="1"/>
                        <a:t>Il progetto di produzione di elettricità da pannelli solari segue le disposizioni del CEI o in generale rispetta le migliori</a:t>
                      </a:r>
                      <a:endParaRPr sz="900" i="1"/>
                    </a:p>
                    <a:p>
                      <a:pPr marL="0" lvl="0" indent="0" algn="l" rtl="0">
                        <a:lnSpc>
                          <a:spcPct val="125000"/>
                        </a:lnSpc>
                        <a:spcBef>
                          <a:spcPts val="0"/>
                        </a:spcBef>
                        <a:spcAft>
                          <a:spcPts val="0"/>
                        </a:spcAft>
                        <a:buNone/>
                      </a:pPr>
                      <a:r>
                        <a:rPr lang="en" sz="900" i="1"/>
                        <a:t>tecniche disponibili per massimizzare la produzione di elettricità da pannelli solari, anche in relazione alle norme di</a:t>
                      </a:r>
                      <a:endParaRPr sz="900" i="1"/>
                    </a:p>
                    <a:p>
                      <a:pPr marL="0" lvl="0" indent="0" algn="l" rtl="0">
                        <a:lnSpc>
                          <a:spcPct val="125000"/>
                        </a:lnSpc>
                        <a:spcBef>
                          <a:spcPts val="0"/>
                        </a:spcBef>
                        <a:spcAft>
                          <a:spcPts val="0"/>
                        </a:spcAft>
                        <a:buNone/>
                      </a:pPr>
                      <a:r>
                        <a:rPr lang="en" sz="900" i="1"/>
                        <a:t>connessione?</a:t>
                      </a:r>
                      <a:endParaRPr sz="900" b="1" i="1">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gridSpan="2">
                  <a:txBody>
                    <a:bodyPr/>
                    <a:lstStyle/>
                    <a:p>
                      <a:pPr marL="0" lvl="0" indent="0" algn="l" rtl="0">
                        <a:spcBef>
                          <a:spcPts val="0"/>
                        </a:spcBef>
                        <a:spcAft>
                          <a:spcPts val="0"/>
                        </a:spcAft>
                        <a:buNone/>
                      </a:pPr>
                      <a:r>
                        <a:rPr lang="en" sz="900">
                          <a:solidFill>
                            <a:schemeClr val="dk2"/>
                          </a:solidFill>
                        </a:rPr>
                        <a:t>Il CT82 ha preparato ed aggiorna periodicamente anche la Guida CEI 82 -25, “</a:t>
                      </a:r>
                      <a:r>
                        <a:rPr lang="en" sz="900" b="1">
                          <a:solidFill>
                            <a:schemeClr val="dk2"/>
                          </a:solidFill>
                        </a:rPr>
                        <a:t>Guida alla realizzazione di sistemi di generazione fotovoltaica collegati alle reti elettriche di Media e Bassa Tensione</a:t>
                      </a:r>
                      <a:r>
                        <a:rPr lang="en" sz="900">
                          <a:solidFill>
                            <a:schemeClr val="dk2"/>
                          </a:solidFill>
                        </a:rPr>
                        <a:t>”. </a:t>
                      </a:r>
                      <a:endParaRPr sz="900">
                        <a:solidFill>
                          <a:schemeClr val="dk2"/>
                        </a:solidFill>
                      </a:endParaRPr>
                    </a:p>
                    <a:p>
                      <a:pPr marL="0" lvl="0" indent="0" algn="l" rtl="0">
                        <a:spcBef>
                          <a:spcPts val="0"/>
                        </a:spcBef>
                        <a:spcAft>
                          <a:spcPts val="0"/>
                        </a:spcAft>
                        <a:buNone/>
                      </a:pPr>
                      <a:endParaRPr sz="900">
                        <a:solidFill>
                          <a:schemeClr val="dk2"/>
                        </a:solidFill>
                      </a:endParaRPr>
                    </a:p>
                    <a:p>
                      <a:pPr marL="0" lvl="0" indent="0" algn="l" rtl="0">
                        <a:spcBef>
                          <a:spcPts val="0"/>
                        </a:spcBef>
                        <a:spcAft>
                          <a:spcPts val="0"/>
                        </a:spcAft>
                        <a:buNone/>
                      </a:pPr>
                      <a:r>
                        <a:rPr lang="en" sz="900"/>
                        <a:t>ELEMENTI DI VERIFICA EX ANTE -</a:t>
                      </a:r>
                      <a:r>
                        <a:rPr lang="en" sz="900">
                          <a:solidFill>
                            <a:schemeClr val="dk2"/>
                          </a:solidFill>
                        </a:rPr>
                        <a:t>Dovranno essere pertanto adottate </a:t>
                      </a:r>
                      <a:r>
                        <a:rPr lang="en" sz="900" b="1">
                          <a:solidFill>
                            <a:schemeClr val="dk2"/>
                          </a:solidFill>
                        </a:rPr>
                        <a:t>tutte le Norme CEI applicabili</a:t>
                      </a:r>
                      <a:r>
                        <a:rPr lang="en" sz="900">
                          <a:solidFill>
                            <a:schemeClr val="dk2"/>
                          </a:solidFill>
                        </a:rPr>
                        <a:t>, volte all'efficienza ed alla sicurezza, qui riassunte a titolo esemplificativo all’interno della </a:t>
                      </a:r>
                      <a:r>
                        <a:rPr lang="en" sz="900" i="1">
                          <a:solidFill>
                            <a:schemeClr val="dk2"/>
                          </a:solidFill>
                        </a:rPr>
                        <a:t>Guida Operativa per il Rispetto del Principio di non Arrecare Danno Significativo all’Ambiente (c.d. DNSH)</a:t>
                      </a:r>
                      <a:r>
                        <a:rPr lang="en" sz="900">
                          <a:solidFill>
                            <a:schemeClr val="dk2"/>
                          </a:solidFill>
                        </a:rPr>
                        <a:t>.</a:t>
                      </a:r>
                      <a:endParaRPr sz="900"/>
                    </a:p>
                    <a:p>
                      <a:pPr marL="0" lvl="0" indent="0" algn="l" rtl="0">
                        <a:spcBef>
                          <a:spcPts val="0"/>
                        </a:spcBef>
                        <a:spcAft>
                          <a:spcPts val="0"/>
                        </a:spcAft>
                        <a:buNone/>
                      </a:pPr>
                      <a:r>
                        <a:rPr lang="en" sz="900"/>
                        <a:t>ELEMENTI DI VERIFICA EX POST- per impianti fino a 20 kW:dichiarazione di conformità dell’intero impianto ex DM37/2008 rilasciata dall’installatore per impianti superiori a 20 kW:dovrà essere acquisita la documentazione prevista dalla Lettera Circolare M.I Prot. n°P5151/4101.</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1"/>
                  </a:ext>
                </a:extLst>
              </a:tr>
              <a:tr h="1043375">
                <a:tc>
                  <a:txBody>
                    <a:bodyPr/>
                    <a:lstStyle/>
                    <a:p>
                      <a:pPr marL="0" lvl="0" indent="0" algn="l" rtl="0">
                        <a:lnSpc>
                          <a:spcPct val="125000"/>
                        </a:lnSpc>
                        <a:spcBef>
                          <a:spcPts val="0"/>
                        </a:spcBef>
                        <a:spcAft>
                          <a:spcPts val="0"/>
                        </a:spcAft>
                        <a:buNone/>
                      </a:pPr>
                      <a:r>
                        <a:rPr lang="en" sz="900" b="1" i="1"/>
                        <a:t>2. </a:t>
                      </a:r>
                      <a:r>
                        <a:rPr lang="en" sz="900" i="1"/>
                        <a:t>I pannelli fotovoltaici hanno la Marcatura CE, inclusa la certificazione di conformità alla direttiva Rohs, o rispondono ai criteri previsti dal GSE?</a:t>
                      </a:r>
                      <a:endParaRPr sz="900" i="1"/>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gridSpan="2">
                  <a:txBody>
                    <a:bodyPr/>
                    <a:lstStyle/>
                    <a:p>
                      <a:pPr marL="0" lvl="0" indent="0" algn="l" rtl="0">
                        <a:spcBef>
                          <a:spcPts val="0"/>
                        </a:spcBef>
                        <a:spcAft>
                          <a:spcPts val="0"/>
                        </a:spcAft>
                        <a:buNone/>
                      </a:pPr>
                      <a:r>
                        <a:rPr lang="en" sz="900">
                          <a:solidFill>
                            <a:schemeClr val="dk2"/>
                          </a:solidFill>
                        </a:rPr>
                        <a:t>I pannelli fotovoltaici ammessi a finanziamento devono disporre di </a:t>
                      </a:r>
                      <a:r>
                        <a:rPr lang="en" sz="900" b="1">
                          <a:solidFill>
                            <a:schemeClr val="dk2"/>
                          </a:solidFill>
                        </a:rPr>
                        <a:t>Marcatura CE o rispondere alle caratteristiche richieste dal GSE (Certificazioni componenti </a:t>
                      </a:r>
                      <a:r>
                        <a:rPr lang="en" sz="900">
                          <a:solidFill>
                            <a:schemeClr val="dk2"/>
                          </a:solidFill>
                        </a:rPr>
                        <a:t>(gse. it)). In particolare, la marcatura CE dovrà includere la</a:t>
                      </a:r>
                      <a:r>
                        <a:rPr lang="en" sz="900" b="1">
                          <a:solidFill>
                            <a:schemeClr val="dk2"/>
                          </a:solidFill>
                        </a:rPr>
                        <a:t> conformità alla Direttiva RoHS </a:t>
                      </a:r>
                      <a:r>
                        <a:rPr lang="en" sz="900">
                          <a:solidFill>
                            <a:schemeClr val="dk2"/>
                          </a:solidFill>
                        </a:rPr>
                        <a:t>(Restriction of Hazardous Substances in Electrical and Electronic Equipment).</a:t>
                      </a:r>
                      <a:endParaRPr sz="900">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2"/>
                  </a:ext>
                </a:extLst>
              </a:tr>
              <a:tr h="1043375">
                <a:tc>
                  <a:txBody>
                    <a:bodyPr/>
                    <a:lstStyle/>
                    <a:p>
                      <a:pPr marL="0" lvl="0" indent="0" algn="l" rtl="0">
                        <a:lnSpc>
                          <a:spcPct val="125000"/>
                        </a:lnSpc>
                        <a:spcBef>
                          <a:spcPts val="0"/>
                        </a:spcBef>
                        <a:spcAft>
                          <a:spcPts val="0"/>
                        </a:spcAft>
                        <a:buNone/>
                      </a:pPr>
                      <a:r>
                        <a:rPr lang="en" sz="900" b="1" i="1"/>
                        <a:t>3. </a:t>
                      </a:r>
                      <a:r>
                        <a:rPr lang="en" sz="900" i="1"/>
                        <a:t>E' stata condotta un'analisi dei rischi climatici fisici funzione del luogo di ubicazione così come definita nell'appendice 1 della</a:t>
                      </a:r>
                      <a:endParaRPr sz="900" i="1"/>
                    </a:p>
                    <a:p>
                      <a:pPr marL="0" lvl="0" indent="0" algn="l" rtl="0">
                        <a:lnSpc>
                          <a:spcPct val="125000"/>
                        </a:lnSpc>
                        <a:spcBef>
                          <a:spcPts val="0"/>
                        </a:spcBef>
                        <a:spcAft>
                          <a:spcPts val="0"/>
                        </a:spcAft>
                        <a:buNone/>
                      </a:pPr>
                      <a:r>
                        <a:rPr lang="en" sz="900" i="1"/>
                        <a:t>Guida Operativa?</a:t>
                      </a:r>
                      <a:endParaRPr sz="900" i="1"/>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gridSpan="2">
                  <a:txBody>
                    <a:bodyPr/>
                    <a:lstStyle/>
                    <a:p>
                      <a:pPr marL="0" lvl="0" indent="0" algn="l" rtl="0">
                        <a:lnSpc>
                          <a:spcPct val="125000"/>
                        </a:lnSpc>
                        <a:spcBef>
                          <a:spcPts val="0"/>
                        </a:spcBef>
                        <a:spcAft>
                          <a:spcPts val="0"/>
                        </a:spcAft>
                        <a:buNone/>
                      </a:pPr>
                      <a:r>
                        <a:rPr lang="en" sz="900" b="1"/>
                        <a:t>Solo per impianti che generano elettricità con impianti di potenza superiore a 1MW.</a:t>
                      </a:r>
                      <a:endParaRPr sz="900" b="1">
                        <a:solidFill>
                          <a:schemeClr val="dk2"/>
                        </a:solidFill>
                      </a:endParaRPr>
                    </a:p>
                    <a:p>
                      <a:pPr marL="0" lvl="0" indent="0" algn="l" rtl="0">
                        <a:spcBef>
                          <a:spcPts val="0"/>
                        </a:spcBef>
                        <a:spcAft>
                          <a:spcPts val="0"/>
                        </a:spcAft>
                        <a:buNone/>
                      </a:pPr>
                      <a:r>
                        <a:rPr lang="en" sz="900">
                          <a:solidFill>
                            <a:schemeClr val="dk2"/>
                          </a:solidFill>
                        </a:rPr>
                        <a:t>Gli impianti dovranno essere sottoposti ad una analisi dei rischi climatici fisici che pesano su di essi. Se l’analisi dovesse identificare dei rischi, si procede alla definizione delle soluzioni di adattamento che possano ridurre il rischio fisico climatico individuato. </a:t>
                      </a:r>
                      <a:endParaRPr sz="900">
                        <a:solidFill>
                          <a:schemeClr val="dk2"/>
                        </a:solidFill>
                      </a:endParaRPr>
                    </a:p>
                    <a:p>
                      <a:pPr marL="0" lvl="0" indent="0" algn="l" rtl="0">
                        <a:spcBef>
                          <a:spcPts val="0"/>
                        </a:spcBef>
                        <a:spcAft>
                          <a:spcPts val="0"/>
                        </a:spcAft>
                        <a:buNone/>
                      </a:pPr>
                      <a:endParaRPr sz="900">
                        <a:solidFill>
                          <a:schemeClr val="dk2"/>
                        </a:solidFill>
                      </a:endParaRPr>
                    </a:p>
                    <a:p>
                      <a:pPr marL="0" lvl="0" indent="0" algn="l" rtl="0">
                        <a:spcBef>
                          <a:spcPts val="0"/>
                        </a:spcBef>
                        <a:spcAft>
                          <a:spcPts val="0"/>
                        </a:spcAft>
                        <a:buNone/>
                      </a:pPr>
                      <a:r>
                        <a:rPr lang="en" sz="900">
                          <a:solidFill>
                            <a:schemeClr val="dk2"/>
                          </a:solidFill>
                        </a:rPr>
                        <a:t>L’analisi del rischio dovrà essere condotta adottando le indicazioni riportate nel </a:t>
                      </a:r>
                      <a:r>
                        <a:rPr lang="en" sz="900" b="1">
                          <a:solidFill>
                            <a:schemeClr val="dk2"/>
                          </a:solidFill>
                        </a:rPr>
                        <a:t>Framework dell’Unione Europea</a:t>
                      </a:r>
                      <a:r>
                        <a:rPr lang="en" sz="900">
                          <a:solidFill>
                            <a:schemeClr val="dk2"/>
                          </a:solidFill>
                        </a:rPr>
                        <a:t> (Appendice A, del REGOLAMENTO DELEGATO (UE) 2021/2139 che integra il regolamento (UE) 2020/852 del Parlamento europeo e del Consiglio fissando i criteri di vaglio tecnico). Dovranno inoltre essere rispettate le norme</a:t>
                      </a:r>
                      <a:r>
                        <a:rPr lang="en" sz="900" b="1">
                          <a:solidFill>
                            <a:schemeClr val="dk2"/>
                          </a:solidFill>
                        </a:rPr>
                        <a:t> CEI 61400, “Turbine eoliche”</a:t>
                      </a:r>
                      <a:r>
                        <a:rPr lang="en" sz="900">
                          <a:solidFill>
                            <a:schemeClr val="dk2"/>
                          </a:solidFill>
                        </a:rPr>
                        <a:t>.</a:t>
                      </a:r>
                      <a:endParaRPr sz="900">
                        <a:solidFill>
                          <a:schemeClr val="dk2"/>
                        </a:solidFill>
                      </a:endParaRPr>
                    </a:p>
                    <a:p>
                      <a:pPr marL="0" lvl="0" indent="0" algn="l" rtl="0">
                        <a:spcBef>
                          <a:spcPts val="0"/>
                        </a:spcBef>
                        <a:spcAft>
                          <a:spcPts val="0"/>
                        </a:spcAft>
                        <a:buNone/>
                      </a:pPr>
                      <a:endParaRPr sz="900">
                        <a:solidFill>
                          <a:schemeClr val="dk2"/>
                        </a:solidFill>
                      </a:endParaRPr>
                    </a:p>
                    <a:p>
                      <a:pPr marL="0" lvl="0" indent="0" algn="l" rtl="0">
                        <a:spcBef>
                          <a:spcPts val="0"/>
                        </a:spcBef>
                        <a:spcAft>
                          <a:spcPts val="0"/>
                        </a:spcAft>
                        <a:buNone/>
                      </a:pPr>
                      <a:r>
                        <a:rPr lang="en" sz="900"/>
                        <a:t>ELEMENTI DI VERIFICA EX ANTE - In fase di progettazione, conduzione analisi dei rischi climatici fisici funzione del luogo di ubicazione;</a:t>
                      </a:r>
                      <a:endParaRPr sz="900"/>
                    </a:p>
                    <a:p>
                      <a:pPr marL="0" lvl="0" indent="0" algn="l" rtl="0">
                        <a:spcBef>
                          <a:spcPts val="0"/>
                        </a:spcBef>
                        <a:spcAft>
                          <a:spcPts val="0"/>
                        </a:spcAft>
                        <a:buNone/>
                      </a:pPr>
                      <a:r>
                        <a:rPr lang="en" sz="900"/>
                        <a:t>ELEMENTI DI VERIFICA EX POST - Verifica attuazione delle soluzioni di adattamento climatico eventualmente individuate</a:t>
                      </a:r>
                      <a:endParaRPr sz="900">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3"/>
                  </a:ext>
                </a:extLst>
              </a:tr>
            </a:tbl>
          </a:graphicData>
        </a:graphic>
      </p:graphicFrame>
      <p:sp>
        <p:nvSpPr>
          <p:cNvPr id="485" name="Google Shape;485;p32"/>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17</a:t>
            </a:fld>
            <a:endParaRPr sz="600">
              <a:solidFill>
                <a:srgbClr val="636466"/>
              </a:solidFill>
            </a:endParaRPr>
          </a:p>
        </p:txBody>
      </p:sp>
      <p:pic>
        <p:nvPicPr>
          <p:cNvPr id="486" name="Google Shape;486;p32"/>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487" name="Google Shape;487;p32"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
        <p:nvSpPr>
          <p:cNvPr id="488" name="Google Shape;488;p32"/>
          <p:cNvSpPr/>
          <p:nvPr/>
        </p:nvSpPr>
        <p:spPr>
          <a:xfrm>
            <a:off x="277689" y="556846"/>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33"/>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494" name="Google Shape;494;p33"/>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495" name="Google Shape;495;p33"/>
          <p:cNvSpPr/>
          <p:nvPr/>
        </p:nvSpPr>
        <p:spPr>
          <a:xfrm>
            <a:off x="341751"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496" name="Google Shape;496;p33"/>
          <p:cNvGraphicFramePr/>
          <p:nvPr/>
        </p:nvGraphicFramePr>
        <p:xfrm>
          <a:off x="180299" y="716237"/>
          <a:ext cx="8740125" cy="3843327"/>
        </p:xfrm>
        <a:graphic>
          <a:graphicData uri="http://schemas.openxmlformats.org/drawingml/2006/table">
            <a:tbl>
              <a:tblPr>
                <a:noFill/>
                <a:tableStyleId>{6799E966-E368-48BB-821F-4C26B1A617E4}</a:tableStyleId>
              </a:tblPr>
              <a:tblGrid>
                <a:gridCol w="2347850">
                  <a:extLst>
                    <a:ext uri="{9D8B030D-6E8A-4147-A177-3AD203B41FA5}">
                      <a16:colId xmlns:a16="http://schemas.microsoft.com/office/drawing/2014/main" val="20000"/>
                    </a:ext>
                  </a:extLst>
                </a:gridCol>
                <a:gridCol w="902700">
                  <a:extLst>
                    <a:ext uri="{9D8B030D-6E8A-4147-A177-3AD203B41FA5}">
                      <a16:colId xmlns:a16="http://schemas.microsoft.com/office/drawing/2014/main" val="20001"/>
                    </a:ext>
                  </a:extLst>
                </a:gridCol>
                <a:gridCol w="5489575">
                  <a:extLst>
                    <a:ext uri="{9D8B030D-6E8A-4147-A177-3AD203B41FA5}">
                      <a16:colId xmlns:a16="http://schemas.microsoft.com/office/drawing/2014/main" val="20002"/>
                    </a:ext>
                  </a:extLst>
                </a:gridCol>
              </a:tblGrid>
              <a:tr h="312450">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Elemento di controllo – Scheda </a:t>
                      </a:r>
                      <a:r>
                        <a:rPr lang="en" sz="900" b="1">
                          <a:solidFill>
                            <a:schemeClr val="lt1"/>
                          </a:solidFill>
                        </a:rPr>
                        <a:t>12</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gridSpan="2">
                  <a:txBody>
                    <a:bodyPr/>
                    <a:lstStyle/>
                    <a:p>
                      <a:pPr marL="0" lvl="0" indent="0" algn="l" rtl="0">
                        <a:spcBef>
                          <a:spcPts val="0"/>
                        </a:spcBef>
                        <a:spcAft>
                          <a:spcPts val="0"/>
                        </a:spcAft>
                        <a:buNone/>
                      </a:pPr>
                      <a:r>
                        <a:rPr lang="en" sz="900" b="1">
                          <a:solidFill>
                            <a:schemeClr val="lt1"/>
                          </a:solidFill>
                        </a:rPr>
                        <a:t>Note</a:t>
                      </a:r>
                      <a:endParaRPr sz="900" b="1">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hMerge="1">
                  <a:txBody>
                    <a:bodyPr/>
                    <a:lstStyle/>
                    <a:p>
                      <a:endParaRPr lang="it-IT"/>
                    </a:p>
                  </a:txBody>
                  <a:tcPr/>
                </a:tc>
                <a:extLst>
                  <a:ext uri="{0D108BD9-81ED-4DB2-BD59-A6C34878D82A}">
                    <a16:rowId xmlns:a16="http://schemas.microsoft.com/office/drawing/2014/main" val="10000"/>
                  </a:ext>
                </a:extLst>
              </a:tr>
              <a:tr h="1097575">
                <a:tc>
                  <a:txBody>
                    <a:bodyPr/>
                    <a:lstStyle/>
                    <a:p>
                      <a:pPr marL="0" marR="0" lvl="0" indent="0" algn="l" rtl="0">
                        <a:lnSpc>
                          <a:spcPct val="125000"/>
                        </a:lnSpc>
                        <a:spcBef>
                          <a:spcPts val="0"/>
                        </a:spcBef>
                        <a:spcAft>
                          <a:spcPts val="0"/>
                        </a:spcAft>
                        <a:buNone/>
                      </a:pPr>
                      <a:r>
                        <a:rPr lang="en" sz="900" b="1" i="1"/>
                        <a:t>4. </a:t>
                      </a:r>
                      <a:r>
                        <a:rPr lang="en" sz="900" i="1"/>
                        <a:t>Sono stati rispettati gli obblighi previsti dal D.Lgs. 49/2014 e dal D.Lgs. 118/2020 da parte del produttore di Apparecchiature</a:t>
                      </a:r>
                      <a:endParaRPr sz="900" i="1"/>
                    </a:p>
                    <a:p>
                      <a:pPr marL="0" marR="0" lvl="0" indent="0" algn="l" rtl="0">
                        <a:lnSpc>
                          <a:spcPct val="125000"/>
                        </a:lnSpc>
                        <a:spcBef>
                          <a:spcPts val="0"/>
                        </a:spcBef>
                        <a:spcAft>
                          <a:spcPts val="0"/>
                        </a:spcAft>
                        <a:buNone/>
                      </a:pPr>
                      <a:r>
                        <a:rPr lang="en" sz="900" i="1"/>
                        <a:t>Elettriche ed Elettroniche (AEE) anche attraverso l’iscrizione dello stesso nell’apposito Registro dei produttori AEE ?</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gridSpan="2">
                  <a:txBody>
                    <a:bodyPr/>
                    <a:lstStyle/>
                    <a:p>
                      <a:pPr marL="0" lvl="0" indent="0" algn="l" rtl="0">
                        <a:spcBef>
                          <a:spcPts val="0"/>
                        </a:spcBef>
                        <a:spcAft>
                          <a:spcPts val="0"/>
                        </a:spcAft>
                        <a:buNone/>
                      </a:pPr>
                      <a:r>
                        <a:rPr lang="en" sz="900">
                          <a:solidFill>
                            <a:schemeClr val="dk2"/>
                          </a:solidFill>
                        </a:rPr>
                        <a:t>Il </a:t>
                      </a:r>
                      <a:r>
                        <a:rPr lang="en" sz="900" b="1">
                          <a:solidFill>
                            <a:schemeClr val="dk2"/>
                          </a:solidFill>
                        </a:rPr>
                        <a:t>Decreto Legislativo 49/2014 (di seguito, “Decreto” o D.lgs. 49/2014), di attuazione della Direttiva 2012/19/UE</a:t>
                      </a:r>
                      <a:r>
                        <a:rPr lang="en" sz="900">
                          <a:solidFill>
                            <a:schemeClr val="dk2"/>
                          </a:solidFill>
                        </a:rPr>
                        <a:t>, disciplina la gestione e lo smaltimento dei Rifiuti di Apparecchiature Elettriche ed Elettroniche - RAEE.</a:t>
                      </a:r>
                      <a:endParaRPr sz="900" b="1">
                        <a:solidFill>
                          <a:schemeClr val="dk2"/>
                        </a:solidFill>
                      </a:endParaRPr>
                    </a:p>
                    <a:p>
                      <a:pPr marL="0" lvl="0" indent="0" algn="l" rtl="0">
                        <a:spcBef>
                          <a:spcPts val="0"/>
                        </a:spcBef>
                        <a:spcAft>
                          <a:spcPts val="0"/>
                        </a:spcAft>
                        <a:buNone/>
                      </a:pPr>
                      <a:endParaRPr sz="900" b="1">
                        <a:solidFill>
                          <a:schemeClr val="dk2"/>
                        </a:solidFill>
                      </a:endParaRPr>
                    </a:p>
                    <a:p>
                      <a:pPr marL="0" lvl="0" indent="0" algn="l" rtl="0">
                        <a:spcBef>
                          <a:spcPts val="0"/>
                        </a:spcBef>
                        <a:spcAft>
                          <a:spcPts val="0"/>
                        </a:spcAft>
                        <a:buNone/>
                      </a:pPr>
                      <a:r>
                        <a:rPr lang="en" sz="900">
                          <a:solidFill>
                            <a:schemeClr val="dk2"/>
                          </a:solidFill>
                        </a:rPr>
                        <a:t>Ai fini di adempiere agli obblighi previsti dal D.Lgs. 49/2014 e dal D.Lgs. 118/2020, il produttore di Apparecchiature Elettriche ed Elettroniche detiene l’obbligo di iscrizione dello stesso nell’apposito </a:t>
                      </a:r>
                      <a:r>
                        <a:rPr lang="en" sz="900" b="1">
                          <a:solidFill>
                            <a:schemeClr val="dk2"/>
                          </a:solidFill>
                        </a:rPr>
                        <a:t>Registro dei produttori AEE</a:t>
                      </a:r>
                      <a:r>
                        <a:rPr lang="en" sz="900">
                          <a:solidFill>
                            <a:schemeClr val="dk2"/>
                          </a:solidFill>
                        </a:rPr>
                        <a:t> (www.registroaee.it/).</a:t>
                      </a:r>
                      <a:endParaRPr sz="900">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1"/>
                  </a:ext>
                </a:extLst>
              </a:tr>
              <a:tr h="1097575">
                <a:tc>
                  <a:txBody>
                    <a:bodyPr/>
                    <a:lstStyle/>
                    <a:p>
                      <a:pPr marL="0" marR="0" lvl="0" indent="0" algn="l" rtl="0">
                        <a:lnSpc>
                          <a:spcPct val="125000"/>
                        </a:lnSpc>
                        <a:spcBef>
                          <a:spcPts val="0"/>
                        </a:spcBef>
                        <a:spcAft>
                          <a:spcPts val="0"/>
                        </a:spcAft>
                        <a:buNone/>
                      </a:pPr>
                      <a:r>
                        <a:rPr lang="en" sz="900" b="1" i="1"/>
                        <a:t>5. </a:t>
                      </a:r>
                      <a:r>
                        <a:rPr lang="en" sz="900" i="1"/>
                        <a:t>Per le strutture situate in aree sensibili sotto il profilo della biodiversità o in prossimità, è stata svolta una verifica preliminare, mediante censimento floro-faunistico, dell’assenza di habitat di specie (flora e fauna) in pericolo elencate nella lista rossa europea o nella lista rossa dell'IUCN?</a:t>
                      </a:r>
                      <a:endParaRPr sz="900" i="1"/>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gridSpan="2">
                  <a:txBody>
                    <a:bodyPr/>
                    <a:lstStyle/>
                    <a:p>
                      <a:pPr marL="0" lvl="0" indent="0" algn="l" rtl="0">
                        <a:spcBef>
                          <a:spcPts val="0"/>
                        </a:spcBef>
                        <a:spcAft>
                          <a:spcPts val="0"/>
                        </a:spcAft>
                        <a:buNone/>
                      </a:pPr>
                      <a:r>
                        <a:rPr lang="en" sz="900">
                          <a:solidFill>
                            <a:schemeClr val="dk2"/>
                          </a:solidFill>
                        </a:rPr>
                        <a:t>N.A</a:t>
                      </a:r>
                      <a:endParaRPr sz="900">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2"/>
                  </a:ext>
                </a:extLst>
              </a:tr>
              <a:tr h="706975">
                <a:tc>
                  <a:txBody>
                    <a:bodyPr/>
                    <a:lstStyle/>
                    <a:p>
                      <a:pPr marL="0" lvl="0" indent="0" algn="l" rtl="0">
                        <a:lnSpc>
                          <a:spcPct val="125000"/>
                        </a:lnSpc>
                        <a:spcBef>
                          <a:spcPts val="0"/>
                        </a:spcBef>
                        <a:spcAft>
                          <a:spcPts val="0"/>
                        </a:spcAft>
                        <a:buNone/>
                      </a:pPr>
                      <a:r>
                        <a:rPr lang="en" sz="900" b="1" i="1"/>
                        <a:t>6.</a:t>
                      </a:r>
                      <a:r>
                        <a:rPr lang="en" sz="900" i="1"/>
                        <a:t> Per aree naturali protette (quali ad esempio parchi nazionali, parchi interregionali, parchi regionali, aree marine protette etc.…) , è stato ottenuto il nulla osta?</a:t>
                      </a:r>
                      <a:endParaRPr sz="900" i="1"/>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gridSpan="2">
                  <a:txBody>
                    <a:bodyPr/>
                    <a:lstStyle/>
                    <a:p>
                      <a:pPr marL="0" lvl="0" indent="0" algn="l" rtl="0">
                        <a:spcBef>
                          <a:spcPts val="0"/>
                        </a:spcBef>
                        <a:spcAft>
                          <a:spcPts val="0"/>
                        </a:spcAft>
                        <a:buNone/>
                      </a:pPr>
                      <a:r>
                        <a:rPr lang="en" sz="900">
                          <a:solidFill>
                            <a:schemeClr val="dk2"/>
                          </a:solidFill>
                        </a:rPr>
                        <a:t>Per le attività situate in aree sensibili sotto il profilo della biodiversità o in prossimità di esse (parchi e riserve naturali, siti della rete Natura 2000, corridoi ecologici, altre aree tutelate dal punto di vista naturalistico, oltre ai beni naturali e paesaggistici del Patrimonio Mondiale dell'UNESCO e altre aree protette) deve essere condotta un'opportuna </a:t>
                      </a:r>
                      <a:r>
                        <a:rPr lang="en" sz="900" b="1">
                          <a:solidFill>
                            <a:schemeClr val="dk2"/>
                          </a:solidFill>
                        </a:rPr>
                        <a:t>valutazione che preveda tutte le necessarie misure di mitigazione nonché la valutazione di conformità rispetto ai regolamenti </a:t>
                      </a:r>
                      <a:r>
                        <a:rPr lang="en" sz="900">
                          <a:solidFill>
                            <a:schemeClr val="dk2"/>
                          </a:solidFill>
                        </a:rPr>
                        <a:t>delle aree protette, etc.</a:t>
                      </a:r>
                      <a:endParaRPr sz="900">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3"/>
                  </a:ext>
                </a:extLst>
              </a:tr>
            </a:tbl>
          </a:graphicData>
        </a:graphic>
      </p:graphicFrame>
      <p:sp>
        <p:nvSpPr>
          <p:cNvPr id="497" name="Google Shape;497;p33"/>
          <p:cNvSpPr/>
          <p:nvPr/>
        </p:nvSpPr>
        <p:spPr>
          <a:xfrm>
            <a:off x="277689"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8" name="Google Shape;498;p33"/>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18</a:t>
            </a:fld>
            <a:endParaRPr sz="600">
              <a:solidFill>
                <a:srgbClr val="636466"/>
              </a:solidFill>
            </a:endParaRPr>
          </a:p>
        </p:txBody>
      </p:sp>
      <p:pic>
        <p:nvPicPr>
          <p:cNvPr id="499" name="Google Shape;499;p33"/>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500" name="Google Shape;500;p33"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34"/>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506" name="Google Shape;506;p34"/>
          <p:cNvSpPr/>
          <p:nvPr/>
        </p:nvSpPr>
        <p:spPr>
          <a:xfrm>
            <a:off x="341751"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507" name="Google Shape;507;p34"/>
          <p:cNvGraphicFramePr/>
          <p:nvPr/>
        </p:nvGraphicFramePr>
        <p:xfrm>
          <a:off x="180299" y="716237"/>
          <a:ext cx="8740125" cy="1702729"/>
        </p:xfrm>
        <a:graphic>
          <a:graphicData uri="http://schemas.openxmlformats.org/drawingml/2006/table">
            <a:tbl>
              <a:tblPr>
                <a:noFill/>
                <a:tableStyleId>{6799E966-E368-48BB-821F-4C26B1A617E4}</a:tableStyleId>
              </a:tblPr>
              <a:tblGrid>
                <a:gridCol w="1655175">
                  <a:extLst>
                    <a:ext uri="{9D8B030D-6E8A-4147-A177-3AD203B41FA5}">
                      <a16:colId xmlns:a16="http://schemas.microsoft.com/office/drawing/2014/main" val="20000"/>
                    </a:ext>
                  </a:extLst>
                </a:gridCol>
                <a:gridCol w="1595375">
                  <a:extLst>
                    <a:ext uri="{9D8B030D-6E8A-4147-A177-3AD203B41FA5}">
                      <a16:colId xmlns:a16="http://schemas.microsoft.com/office/drawing/2014/main" val="20001"/>
                    </a:ext>
                  </a:extLst>
                </a:gridCol>
                <a:gridCol w="5489575">
                  <a:extLst>
                    <a:ext uri="{9D8B030D-6E8A-4147-A177-3AD203B41FA5}">
                      <a16:colId xmlns:a16="http://schemas.microsoft.com/office/drawing/2014/main" val="20002"/>
                    </a:ext>
                  </a:extLst>
                </a:gridCol>
              </a:tblGrid>
              <a:tr h="294100">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Elemento di controllo – Scheda </a:t>
                      </a:r>
                      <a:r>
                        <a:rPr lang="en" sz="900" b="1">
                          <a:solidFill>
                            <a:schemeClr val="lt1"/>
                          </a:solidFill>
                        </a:rPr>
                        <a:t>12</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gridSpan="2">
                  <a:txBody>
                    <a:bodyPr/>
                    <a:lstStyle/>
                    <a:p>
                      <a:pPr marL="0" lvl="0" indent="0" algn="l" rtl="0">
                        <a:spcBef>
                          <a:spcPts val="0"/>
                        </a:spcBef>
                        <a:spcAft>
                          <a:spcPts val="0"/>
                        </a:spcAft>
                        <a:buNone/>
                      </a:pPr>
                      <a:r>
                        <a:rPr lang="en" sz="900" b="1">
                          <a:solidFill>
                            <a:schemeClr val="lt1"/>
                          </a:solidFill>
                        </a:rPr>
                        <a:t>Note</a:t>
                      </a:r>
                      <a:endParaRPr sz="900" b="1">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hMerge="1">
                  <a:txBody>
                    <a:bodyPr/>
                    <a:lstStyle/>
                    <a:p>
                      <a:endParaRPr lang="it-IT"/>
                    </a:p>
                  </a:txBody>
                  <a:tcPr/>
                </a:tc>
                <a:extLst>
                  <a:ext uri="{0D108BD9-81ED-4DB2-BD59-A6C34878D82A}">
                    <a16:rowId xmlns:a16="http://schemas.microsoft.com/office/drawing/2014/main" val="10000"/>
                  </a:ext>
                </a:extLst>
              </a:tr>
              <a:tr h="547125">
                <a:tc>
                  <a:txBody>
                    <a:bodyPr/>
                    <a:lstStyle/>
                    <a:p>
                      <a:pPr marL="0" marR="0" lvl="0" indent="0" algn="l" rtl="0">
                        <a:lnSpc>
                          <a:spcPct val="125000"/>
                        </a:lnSpc>
                        <a:spcBef>
                          <a:spcPts val="0"/>
                        </a:spcBef>
                        <a:spcAft>
                          <a:spcPts val="0"/>
                        </a:spcAft>
                        <a:buNone/>
                      </a:pPr>
                      <a:r>
                        <a:rPr lang="en" sz="900" b="1" i="1"/>
                        <a:t>7. </a:t>
                      </a:r>
                      <a:r>
                        <a:rPr lang="en" sz="900" i="1"/>
                        <a:t>Laddove sia ipotizzabile un’incidenza diretta o indiretta sui siti della Rete Natura 2000 l’intervento è stato sottoposto a</a:t>
                      </a:r>
                      <a:endParaRPr sz="900" i="1"/>
                    </a:p>
                    <a:p>
                      <a:pPr marL="0" marR="0" lvl="0" indent="0" algn="l" rtl="0">
                        <a:lnSpc>
                          <a:spcPct val="125000"/>
                        </a:lnSpc>
                        <a:spcBef>
                          <a:spcPts val="0"/>
                        </a:spcBef>
                        <a:spcAft>
                          <a:spcPts val="0"/>
                        </a:spcAft>
                        <a:buNone/>
                      </a:pPr>
                      <a:r>
                        <a:rPr lang="en" sz="900" i="1"/>
                        <a:t>Valutazione di Incidenza (DPR 357/97)?</a:t>
                      </a:r>
                      <a:endParaRPr sz="900"/>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gridSpan="2">
                  <a:txBody>
                    <a:bodyPr/>
                    <a:lstStyle/>
                    <a:p>
                      <a:pPr marL="0" lvl="0" indent="0" algn="l" rtl="0">
                        <a:spcBef>
                          <a:spcPts val="0"/>
                        </a:spcBef>
                        <a:spcAft>
                          <a:spcPts val="0"/>
                        </a:spcAft>
                        <a:buNone/>
                      </a:pPr>
                      <a:r>
                        <a:rPr lang="en" sz="900">
                          <a:solidFill>
                            <a:srgbClr val="040C28"/>
                          </a:solidFill>
                        </a:rPr>
                        <a:t>Con la </a:t>
                      </a:r>
                      <a:r>
                        <a:rPr lang="en" sz="900" b="1">
                          <a:solidFill>
                            <a:srgbClr val="040C28"/>
                          </a:solidFill>
                        </a:rPr>
                        <a:t>procedura di valutazione di incidenza DPR 357/97</a:t>
                      </a:r>
                      <a:r>
                        <a:rPr lang="en" sz="900" b="1">
                          <a:solidFill>
                            <a:srgbClr val="202124"/>
                          </a:solidFill>
                        </a:rPr>
                        <a:t> </a:t>
                      </a:r>
                      <a:r>
                        <a:rPr lang="en" sz="900">
                          <a:solidFill>
                            <a:srgbClr val="202124"/>
                          </a:solidFill>
                        </a:rPr>
                        <a:t>si ambisce alla</a:t>
                      </a:r>
                      <a:r>
                        <a:rPr lang="en" sz="900" b="1">
                          <a:solidFill>
                            <a:srgbClr val="202124"/>
                          </a:solidFill>
                        </a:rPr>
                        <a:t> tutela della Rete Natura 2000 dal degrado, o comunque da perturbazioni esterne che potrebbero avere ripercussioni negative</a:t>
                      </a:r>
                      <a:r>
                        <a:rPr lang="en" sz="900">
                          <a:solidFill>
                            <a:srgbClr val="202124"/>
                          </a:solidFill>
                        </a:rPr>
                        <a:t> sui siti che la costituiscono. L’intervento, qualora sia ipotizzabile un’incidenza diretta o indiretta </a:t>
                      </a:r>
                      <a:r>
                        <a:rPr lang="en" sz="900"/>
                        <a:t>sui siti Rete Natura 2000, deve essere sottoposto a Valutazione di Incidenza.  Isiti della Rete Natura 2000 sono mappati al presente link https://www.mase.gov.it/pagina/rete-natura-2000</a:t>
                      </a:r>
                      <a:endParaRPr sz="900">
                        <a:solidFill>
                          <a:srgbClr val="202124"/>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hMerge="1">
                  <a:txBody>
                    <a:bodyPr/>
                    <a:lstStyle/>
                    <a:p>
                      <a:endParaRPr lang="it-IT"/>
                    </a:p>
                  </a:txBody>
                  <a:tcPr/>
                </a:tc>
                <a:extLst>
                  <a:ext uri="{0D108BD9-81ED-4DB2-BD59-A6C34878D82A}">
                    <a16:rowId xmlns:a16="http://schemas.microsoft.com/office/drawing/2014/main" val="10001"/>
                  </a:ext>
                </a:extLst>
              </a:tr>
            </a:tbl>
          </a:graphicData>
        </a:graphic>
      </p:graphicFrame>
      <p:sp>
        <p:nvSpPr>
          <p:cNvPr id="508" name="Google Shape;508;p34"/>
          <p:cNvSpPr/>
          <p:nvPr/>
        </p:nvSpPr>
        <p:spPr>
          <a:xfrm>
            <a:off x="277689"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9" name="Google Shape;509;p34"/>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19</a:t>
            </a:fld>
            <a:endParaRPr sz="600">
              <a:solidFill>
                <a:srgbClr val="636466"/>
              </a:solidFill>
            </a:endParaRPr>
          </a:p>
        </p:txBody>
      </p:sp>
      <p:pic>
        <p:nvPicPr>
          <p:cNvPr id="510" name="Google Shape;510;p34"/>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511" name="Google Shape;511;p34"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7"/>
        <p:cNvGrpSpPr/>
        <p:nvPr/>
      </p:nvGrpSpPr>
      <p:grpSpPr>
        <a:xfrm>
          <a:off x="0" y="0"/>
          <a:ext cx="0" cy="0"/>
          <a:chOff x="0" y="0"/>
          <a:chExt cx="0" cy="0"/>
        </a:xfrm>
      </p:grpSpPr>
      <p:pic>
        <p:nvPicPr>
          <p:cNvPr id="118" name="Google Shape;118;p17"/>
          <p:cNvPicPr preferRelativeResize="0"/>
          <p:nvPr/>
        </p:nvPicPr>
        <p:blipFill rotWithShape="1">
          <a:blip r:embed="rId3">
            <a:alphaModFix/>
          </a:blip>
          <a:srcRect l="15098" r="15098"/>
          <a:stretch/>
        </p:blipFill>
        <p:spPr>
          <a:xfrm>
            <a:off x="4650075" y="0"/>
            <a:ext cx="4493926" cy="5143501"/>
          </a:xfrm>
          <a:prstGeom prst="rect">
            <a:avLst/>
          </a:prstGeom>
          <a:noFill/>
          <a:ln>
            <a:noFill/>
          </a:ln>
        </p:spPr>
      </p:pic>
      <p:sp>
        <p:nvSpPr>
          <p:cNvPr id="119" name="Google Shape;119;p17"/>
          <p:cNvSpPr/>
          <p:nvPr/>
        </p:nvSpPr>
        <p:spPr>
          <a:xfrm>
            <a:off x="0" y="1250"/>
            <a:ext cx="5010075" cy="5141010"/>
          </a:xfrm>
          <a:custGeom>
            <a:avLst/>
            <a:gdLst/>
            <a:ahLst/>
            <a:cxnLst/>
            <a:rect l="l" t="t" r="r" b="b"/>
            <a:pathLst>
              <a:path w="5372735" h="7560309" extrusionOk="0">
                <a:moveTo>
                  <a:pt x="0" y="7559992"/>
                </a:moveTo>
                <a:lnTo>
                  <a:pt x="5372500" y="7559992"/>
                </a:lnTo>
                <a:lnTo>
                  <a:pt x="5372500" y="0"/>
                </a:lnTo>
                <a:lnTo>
                  <a:pt x="0" y="0"/>
                </a:lnTo>
                <a:lnTo>
                  <a:pt x="0" y="7559992"/>
                </a:lnTo>
                <a:close/>
              </a:path>
            </a:pathLst>
          </a:custGeom>
          <a:solidFill>
            <a:srgbClr val="415064"/>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120" name="Google Shape;120;p17"/>
          <p:cNvSpPr txBox="1"/>
          <p:nvPr/>
        </p:nvSpPr>
        <p:spPr>
          <a:xfrm>
            <a:off x="0" y="19"/>
            <a:ext cx="4573500" cy="1132200"/>
          </a:xfrm>
          <a:prstGeom prst="rect">
            <a:avLst/>
          </a:prstGeom>
          <a:noFill/>
          <a:ln>
            <a:noFill/>
          </a:ln>
        </p:spPr>
        <p:txBody>
          <a:bodyPr spcFirstLastPara="1" wrap="square" lIns="68575" tIns="34275" rIns="68575" bIns="34275" anchor="ctr" anchorCtr="0">
            <a:noAutofit/>
          </a:bodyPr>
          <a:lstStyle/>
          <a:p>
            <a:pPr marL="139700" marR="0" lvl="0" indent="0" algn="l" rtl="0">
              <a:lnSpc>
                <a:spcPct val="100000"/>
              </a:lnSpc>
              <a:spcBef>
                <a:spcPts val="0"/>
              </a:spcBef>
              <a:spcAft>
                <a:spcPts val="0"/>
              </a:spcAft>
              <a:buClr>
                <a:srgbClr val="FFFFFF"/>
              </a:buClr>
              <a:buSzPts val="7500"/>
              <a:buFont typeface="Georgia"/>
              <a:buNone/>
            </a:pPr>
            <a:r>
              <a:rPr lang="en" sz="2700" b="0" i="0" u="none" strike="noStrike" cap="none">
                <a:solidFill>
                  <a:srgbClr val="FFFFFF"/>
                </a:solidFill>
                <a:latin typeface="Georgia"/>
                <a:ea typeface="Georgia"/>
                <a:cs typeface="Georgia"/>
                <a:sym typeface="Georgia"/>
              </a:rPr>
              <a:t>Agenda</a:t>
            </a:r>
            <a:endParaRPr sz="2700" b="0" i="0" u="none" strike="noStrike" cap="none">
              <a:solidFill>
                <a:srgbClr val="FFFFFF"/>
              </a:solidFill>
              <a:latin typeface="Georgia"/>
              <a:ea typeface="Georgia"/>
              <a:cs typeface="Georgia"/>
              <a:sym typeface="Georgia"/>
            </a:endParaRPr>
          </a:p>
        </p:txBody>
      </p:sp>
      <p:grpSp>
        <p:nvGrpSpPr>
          <p:cNvPr id="121" name="Google Shape;121;p17"/>
          <p:cNvGrpSpPr/>
          <p:nvPr/>
        </p:nvGrpSpPr>
        <p:grpSpPr>
          <a:xfrm>
            <a:off x="-22700" y="-2475"/>
            <a:ext cx="7354300" cy="5141010"/>
            <a:chOff x="-22700" y="-2475"/>
            <a:chExt cx="7354300" cy="5141010"/>
          </a:xfrm>
        </p:grpSpPr>
        <p:sp>
          <p:nvSpPr>
            <p:cNvPr id="122" name="Google Shape;122;p17"/>
            <p:cNvSpPr/>
            <p:nvPr/>
          </p:nvSpPr>
          <p:spPr>
            <a:xfrm>
              <a:off x="4909825" y="-2475"/>
              <a:ext cx="137160" cy="514101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123" name="Google Shape;123;p17"/>
            <p:cNvSpPr/>
            <p:nvPr/>
          </p:nvSpPr>
          <p:spPr>
            <a:xfrm rot="5400000">
              <a:off x="3607780" y="-2108580"/>
              <a:ext cx="91440" cy="7352401"/>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124" name="Google Shape;124;p17"/>
            <p:cNvSpPr/>
            <p:nvPr/>
          </p:nvSpPr>
          <p:spPr>
            <a:xfrm rot="5400000">
              <a:off x="3603255" y="-395130"/>
              <a:ext cx="123190" cy="733350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125" name="Google Shape;125;p17"/>
            <p:cNvSpPr/>
            <p:nvPr/>
          </p:nvSpPr>
          <p:spPr>
            <a:xfrm>
              <a:off x="7190125" y="1521900"/>
              <a:ext cx="137160" cy="1814474"/>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grpSp>
      <p:graphicFrame>
        <p:nvGraphicFramePr>
          <p:cNvPr id="126" name="Google Shape;126;p17"/>
          <p:cNvGraphicFramePr/>
          <p:nvPr/>
        </p:nvGraphicFramePr>
        <p:xfrm>
          <a:off x="219495" y="1737412"/>
          <a:ext cx="3000000" cy="3000000"/>
        </p:xfrm>
        <a:graphic>
          <a:graphicData uri="http://schemas.openxmlformats.org/drawingml/2006/table">
            <a:tbl>
              <a:tblPr>
                <a:noFill/>
                <a:tableStyleId>{6799E966-E368-48BB-821F-4C26B1A617E4}</a:tableStyleId>
              </a:tblPr>
              <a:tblGrid>
                <a:gridCol w="3719600">
                  <a:extLst>
                    <a:ext uri="{9D8B030D-6E8A-4147-A177-3AD203B41FA5}">
                      <a16:colId xmlns:a16="http://schemas.microsoft.com/office/drawing/2014/main" val="20000"/>
                    </a:ext>
                  </a:extLst>
                </a:gridCol>
                <a:gridCol w="421650">
                  <a:extLst>
                    <a:ext uri="{9D8B030D-6E8A-4147-A177-3AD203B41FA5}">
                      <a16:colId xmlns:a16="http://schemas.microsoft.com/office/drawing/2014/main" val="20001"/>
                    </a:ext>
                  </a:extLst>
                </a:gridCol>
              </a:tblGrid>
              <a:tr h="284475">
                <a:tc>
                  <a:txBody>
                    <a:bodyPr/>
                    <a:lstStyle/>
                    <a:p>
                      <a:pPr marL="0" marR="0" lvl="0" indent="0" algn="l" rtl="0">
                        <a:lnSpc>
                          <a:spcPct val="100000"/>
                        </a:lnSpc>
                        <a:spcBef>
                          <a:spcPts val="0"/>
                        </a:spcBef>
                        <a:spcAft>
                          <a:spcPts val="0"/>
                        </a:spcAft>
                        <a:buClr>
                          <a:srgbClr val="000000"/>
                        </a:buClr>
                        <a:buSzPts val="1600"/>
                        <a:buFont typeface="Arial"/>
                        <a:buNone/>
                      </a:pPr>
                      <a:r>
                        <a:rPr lang="en" sz="1000" u="none" strike="noStrike" cap="none">
                          <a:solidFill>
                            <a:schemeClr val="lt1"/>
                          </a:solidFill>
                        </a:rPr>
                        <a:t>1. </a:t>
                      </a:r>
                      <a:r>
                        <a:rPr lang="en" sz="1000">
                          <a:solidFill>
                            <a:schemeClr val="lt1"/>
                          </a:solidFill>
                        </a:rPr>
                        <a:t>L’investimento M2C3I1.2 e DNSH</a:t>
                      </a:r>
                      <a:endParaRPr sz="1000">
                        <a:solidFill>
                          <a:schemeClr val="lt1"/>
                        </a:solidFill>
                      </a:endParaRPr>
                    </a:p>
                  </a:txBody>
                  <a:tcPr marL="110825" marR="110825" marT="27000" marB="27000">
                    <a:lnL w="9525" cap="flat" cmpd="sng">
                      <a:solidFill>
                        <a:srgbClr val="9E9E9E">
                          <a:alpha val="0"/>
                        </a:srgbClr>
                      </a:solidFill>
                      <a:prstDash val="solid"/>
                      <a:round/>
                      <a:headEnd type="none" w="sm" len="sm"/>
                      <a:tailEnd type="none" w="sm" len="sm"/>
                    </a:lnL>
                    <a:lnR w="9525" cap="flat" cmpd="sng">
                      <a:solidFill>
                        <a:srgbClr val="FFFFFF">
                          <a:alpha val="0"/>
                        </a:srgbClr>
                      </a:solidFill>
                      <a:prstDash val="dot"/>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FFFFFF"/>
                      </a:solidFill>
                      <a:prstDash val="dot"/>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600"/>
                        <a:buFont typeface="Arial"/>
                        <a:buNone/>
                      </a:pPr>
                      <a:r>
                        <a:rPr lang="en" sz="1200">
                          <a:solidFill>
                            <a:schemeClr val="lt1"/>
                          </a:solidFill>
                        </a:rPr>
                        <a:t>3</a:t>
                      </a:r>
                      <a:endParaRPr sz="1200" u="none" strike="noStrike" cap="none">
                        <a:solidFill>
                          <a:schemeClr val="lt1"/>
                        </a:solidFill>
                      </a:endParaRPr>
                    </a:p>
                  </a:txBody>
                  <a:tcPr marL="110825" marR="110825" marT="27000" marB="27000">
                    <a:lnL w="9525" cap="flat" cmpd="sng">
                      <a:solidFill>
                        <a:srgbClr val="FFFFFF">
                          <a:alpha val="0"/>
                        </a:srgbClr>
                      </a:solidFill>
                      <a:prstDash val="dot"/>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FFFFFF"/>
                      </a:solidFill>
                      <a:prstDash val="dot"/>
                      <a:round/>
                      <a:headEnd type="none" w="sm" len="sm"/>
                      <a:tailEnd type="none" w="sm" len="sm"/>
                    </a:lnB>
                  </a:tcPr>
                </a:tc>
                <a:extLst>
                  <a:ext uri="{0D108BD9-81ED-4DB2-BD59-A6C34878D82A}">
                    <a16:rowId xmlns:a16="http://schemas.microsoft.com/office/drawing/2014/main" val="10000"/>
                  </a:ext>
                </a:extLst>
              </a:tr>
              <a:tr h="284475">
                <a:tc>
                  <a:txBody>
                    <a:bodyPr/>
                    <a:lstStyle/>
                    <a:p>
                      <a:pPr marL="0" marR="0" lvl="0" indent="0" algn="l" rtl="0">
                        <a:lnSpc>
                          <a:spcPct val="100000"/>
                        </a:lnSpc>
                        <a:spcBef>
                          <a:spcPts val="0"/>
                        </a:spcBef>
                        <a:spcAft>
                          <a:spcPts val="0"/>
                        </a:spcAft>
                        <a:buClr>
                          <a:srgbClr val="000000"/>
                        </a:buClr>
                        <a:buSzPts val="1600"/>
                        <a:buFont typeface="Arial"/>
                        <a:buNone/>
                      </a:pPr>
                      <a:r>
                        <a:rPr lang="en" sz="1000">
                          <a:solidFill>
                            <a:schemeClr val="lt1"/>
                          </a:solidFill>
                        </a:rPr>
                        <a:t>2. Applicazione all’investimento</a:t>
                      </a:r>
                      <a:endParaRPr sz="1000" u="none" strike="noStrike" cap="none">
                        <a:solidFill>
                          <a:schemeClr val="lt1"/>
                        </a:solidFill>
                      </a:endParaRPr>
                    </a:p>
                  </a:txBody>
                  <a:tcPr marL="110825" marR="110825" marT="27000" marB="27000">
                    <a:lnL w="9525" cap="flat" cmpd="sng">
                      <a:solidFill>
                        <a:srgbClr val="9E9E9E">
                          <a:alpha val="0"/>
                        </a:srgbClr>
                      </a:solidFill>
                      <a:prstDash val="solid"/>
                      <a:round/>
                      <a:headEnd type="none" w="sm" len="sm"/>
                      <a:tailEnd type="none" w="sm" len="sm"/>
                    </a:lnL>
                    <a:lnR w="9525" cap="flat" cmpd="sng">
                      <a:solidFill>
                        <a:srgbClr val="FFFFFF">
                          <a:alpha val="0"/>
                        </a:srgbClr>
                      </a:solidFill>
                      <a:prstDash val="dot"/>
                      <a:round/>
                      <a:headEnd type="none" w="sm" len="sm"/>
                      <a:tailEnd type="none" w="sm" len="sm"/>
                    </a:lnR>
                    <a:lnT w="9525" cap="flat" cmpd="sng">
                      <a:solidFill>
                        <a:srgbClr val="FFFFFF"/>
                      </a:solidFill>
                      <a:prstDash val="dot"/>
                      <a:round/>
                      <a:headEnd type="none" w="sm" len="sm"/>
                      <a:tailEnd type="none" w="sm" len="sm"/>
                    </a:lnT>
                    <a:lnB w="9525" cap="flat" cmpd="sng">
                      <a:solidFill>
                        <a:srgbClr val="FFFFFF"/>
                      </a:solidFill>
                      <a:prstDash val="dot"/>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600"/>
                        <a:buFont typeface="Arial"/>
                        <a:buNone/>
                      </a:pPr>
                      <a:r>
                        <a:rPr lang="en" sz="1200">
                          <a:solidFill>
                            <a:schemeClr val="lt1"/>
                          </a:solidFill>
                        </a:rPr>
                        <a:t>12</a:t>
                      </a:r>
                      <a:endParaRPr sz="1200" u="none" strike="noStrike" cap="none">
                        <a:solidFill>
                          <a:schemeClr val="lt1"/>
                        </a:solidFill>
                      </a:endParaRPr>
                    </a:p>
                  </a:txBody>
                  <a:tcPr marL="110825" marR="110825" marT="27000" marB="27000">
                    <a:lnL w="9525" cap="flat" cmpd="sng">
                      <a:solidFill>
                        <a:srgbClr val="FFFFFF">
                          <a:alpha val="0"/>
                        </a:srgbClr>
                      </a:solidFill>
                      <a:prstDash val="dot"/>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FFFFFF"/>
                      </a:solidFill>
                      <a:prstDash val="dot"/>
                      <a:round/>
                      <a:headEnd type="none" w="sm" len="sm"/>
                      <a:tailEnd type="none" w="sm" len="sm"/>
                    </a:lnT>
                    <a:lnB w="9525" cap="flat" cmpd="sng">
                      <a:solidFill>
                        <a:srgbClr val="FFFFFF"/>
                      </a:solidFill>
                      <a:prstDash val="dot"/>
                      <a:round/>
                      <a:headEnd type="none" w="sm" len="sm"/>
                      <a:tailEnd type="none" w="sm" len="sm"/>
                    </a:lnB>
                  </a:tcPr>
                </a:tc>
                <a:extLst>
                  <a:ext uri="{0D108BD9-81ED-4DB2-BD59-A6C34878D82A}">
                    <a16:rowId xmlns:a16="http://schemas.microsoft.com/office/drawing/2014/main" val="10001"/>
                  </a:ext>
                </a:extLst>
              </a:tr>
              <a:tr h="284475">
                <a:tc>
                  <a:txBody>
                    <a:bodyPr/>
                    <a:lstStyle/>
                    <a:p>
                      <a:pPr marL="0" marR="0" lvl="0" indent="0" algn="l" rtl="0">
                        <a:lnSpc>
                          <a:spcPct val="100000"/>
                        </a:lnSpc>
                        <a:spcBef>
                          <a:spcPts val="0"/>
                        </a:spcBef>
                        <a:spcAft>
                          <a:spcPts val="0"/>
                        </a:spcAft>
                        <a:buNone/>
                      </a:pPr>
                      <a:r>
                        <a:rPr lang="en" sz="1000">
                          <a:solidFill>
                            <a:schemeClr val="lt1"/>
                          </a:solidFill>
                        </a:rPr>
                        <a:t>3. Case Study - Scheda 2</a:t>
                      </a:r>
                      <a:endParaRPr sz="1000">
                        <a:solidFill>
                          <a:schemeClr val="lt1"/>
                        </a:solidFill>
                      </a:endParaRPr>
                    </a:p>
                  </a:txBody>
                  <a:tcPr marL="110825" marR="110825" marT="27000" marB="27000">
                    <a:lnL w="9525" cap="flat" cmpd="sng">
                      <a:solidFill>
                        <a:srgbClr val="9E9E9E">
                          <a:alpha val="0"/>
                        </a:srgbClr>
                      </a:solidFill>
                      <a:prstDash val="solid"/>
                      <a:round/>
                      <a:headEnd type="none" w="sm" len="sm"/>
                      <a:tailEnd type="none" w="sm" len="sm"/>
                    </a:lnL>
                    <a:lnR w="9525" cap="flat" cmpd="sng">
                      <a:solidFill>
                        <a:srgbClr val="FFFFFF">
                          <a:alpha val="0"/>
                        </a:srgbClr>
                      </a:solidFill>
                      <a:prstDash val="dot"/>
                      <a:round/>
                      <a:headEnd type="none" w="sm" len="sm"/>
                      <a:tailEnd type="none" w="sm" len="sm"/>
                    </a:lnR>
                    <a:lnT w="9525" cap="flat" cmpd="sng">
                      <a:solidFill>
                        <a:srgbClr val="FFFFFF"/>
                      </a:solidFill>
                      <a:prstDash val="dot"/>
                      <a:round/>
                      <a:headEnd type="none" w="sm" len="sm"/>
                      <a:tailEnd type="none" w="sm" len="sm"/>
                    </a:lnT>
                    <a:lnB w="9525" cap="flat" cmpd="sng">
                      <a:solidFill>
                        <a:srgbClr val="FFFFFF"/>
                      </a:solidFill>
                      <a:prstDash val="dot"/>
                      <a:round/>
                      <a:headEnd type="none" w="sm" len="sm"/>
                      <a:tailEnd type="none" w="sm" len="sm"/>
                    </a:lnB>
                  </a:tcPr>
                </a:tc>
                <a:tc>
                  <a:txBody>
                    <a:bodyPr/>
                    <a:lstStyle/>
                    <a:p>
                      <a:pPr marL="0" marR="0" lvl="0" indent="0" algn="r" rtl="0">
                        <a:lnSpc>
                          <a:spcPct val="100000"/>
                        </a:lnSpc>
                        <a:spcBef>
                          <a:spcPts val="0"/>
                        </a:spcBef>
                        <a:spcAft>
                          <a:spcPts val="0"/>
                        </a:spcAft>
                        <a:buNone/>
                      </a:pPr>
                      <a:r>
                        <a:rPr lang="en" sz="1200">
                          <a:solidFill>
                            <a:schemeClr val="lt1"/>
                          </a:solidFill>
                        </a:rPr>
                        <a:t>20</a:t>
                      </a:r>
                      <a:endParaRPr sz="1200" u="none" strike="noStrike" cap="none">
                        <a:solidFill>
                          <a:schemeClr val="lt1"/>
                        </a:solidFill>
                      </a:endParaRPr>
                    </a:p>
                  </a:txBody>
                  <a:tcPr marL="110825" marR="110825" marT="27000" marB="27000">
                    <a:lnL w="9525" cap="flat" cmpd="sng">
                      <a:solidFill>
                        <a:srgbClr val="FFFFFF">
                          <a:alpha val="0"/>
                        </a:srgbClr>
                      </a:solidFill>
                      <a:prstDash val="dot"/>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FFFFFF"/>
                      </a:solidFill>
                      <a:prstDash val="dot"/>
                      <a:round/>
                      <a:headEnd type="none" w="sm" len="sm"/>
                      <a:tailEnd type="none" w="sm" len="sm"/>
                    </a:lnT>
                    <a:lnB w="9525" cap="flat" cmpd="sng">
                      <a:solidFill>
                        <a:srgbClr val="FFFFFF"/>
                      </a:solidFill>
                      <a:prstDash val="dot"/>
                      <a:round/>
                      <a:headEnd type="none" w="sm" len="sm"/>
                      <a:tailEnd type="none" w="sm" len="sm"/>
                    </a:lnB>
                  </a:tcPr>
                </a:tc>
                <a:extLst>
                  <a:ext uri="{0D108BD9-81ED-4DB2-BD59-A6C34878D82A}">
                    <a16:rowId xmlns:a16="http://schemas.microsoft.com/office/drawing/2014/main" val="10002"/>
                  </a:ext>
                </a:extLst>
              </a:tr>
              <a:tr h="284475">
                <a:tc>
                  <a:txBody>
                    <a:bodyPr/>
                    <a:lstStyle/>
                    <a:p>
                      <a:pPr marL="0" marR="0" lvl="0" indent="0" algn="l" rtl="0">
                        <a:lnSpc>
                          <a:spcPct val="100000"/>
                        </a:lnSpc>
                        <a:spcBef>
                          <a:spcPts val="0"/>
                        </a:spcBef>
                        <a:spcAft>
                          <a:spcPts val="0"/>
                        </a:spcAft>
                        <a:buNone/>
                      </a:pPr>
                      <a:r>
                        <a:rPr lang="en" sz="1000">
                          <a:solidFill>
                            <a:schemeClr val="lt1"/>
                          </a:solidFill>
                        </a:rPr>
                        <a:t>4. Approfondimento analisi di rischio climatico fisico</a:t>
                      </a:r>
                      <a:endParaRPr sz="1000">
                        <a:solidFill>
                          <a:schemeClr val="lt1"/>
                        </a:solidFill>
                      </a:endParaRPr>
                    </a:p>
                  </a:txBody>
                  <a:tcPr marL="110825" marR="110825" marT="27000" marB="27000">
                    <a:lnL w="9525" cap="flat" cmpd="sng">
                      <a:solidFill>
                        <a:srgbClr val="9E9E9E">
                          <a:alpha val="0"/>
                        </a:srgbClr>
                      </a:solidFill>
                      <a:prstDash val="solid"/>
                      <a:round/>
                      <a:headEnd type="none" w="sm" len="sm"/>
                      <a:tailEnd type="none" w="sm" len="sm"/>
                    </a:lnL>
                    <a:lnR w="9525" cap="flat" cmpd="sng">
                      <a:solidFill>
                        <a:srgbClr val="FFFFFF">
                          <a:alpha val="0"/>
                        </a:srgbClr>
                      </a:solidFill>
                      <a:prstDash val="dot"/>
                      <a:round/>
                      <a:headEnd type="none" w="sm" len="sm"/>
                      <a:tailEnd type="none" w="sm" len="sm"/>
                    </a:lnR>
                    <a:lnT w="9525" cap="flat" cmpd="sng">
                      <a:solidFill>
                        <a:srgbClr val="FFFFFF"/>
                      </a:solidFill>
                      <a:prstDash val="dot"/>
                      <a:round/>
                      <a:headEnd type="none" w="sm" len="sm"/>
                      <a:tailEnd type="none" w="sm" len="sm"/>
                    </a:lnT>
                    <a:lnB w="9525" cap="flat" cmpd="sng">
                      <a:solidFill>
                        <a:srgbClr val="FFFFFF"/>
                      </a:solidFill>
                      <a:prstDash val="dot"/>
                      <a:round/>
                      <a:headEnd type="none" w="sm" len="sm"/>
                      <a:tailEnd type="none" w="sm" len="sm"/>
                    </a:lnB>
                  </a:tcPr>
                </a:tc>
                <a:tc>
                  <a:txBody>
                    <a:bodyPr/>
                    <a:lstStyle/>
                    <a:p>
                      <a:pPr marL="0" marR="0" lvl="0" indent="0" algn="r" rtl="0">
                        <a:lnSpc>
                          <a:spcPct val="100000"/>
                        </a:lnSpc>
                        <a:spcBef>
                          <a:spcPts val="0"/>
                        </a:spcBef>
                        <a:spcAft>
                          <a:spcPts val="0"/>
                        </a:spcAft>
                        <a:buNone/>
                      </a:pPr>
                      <a:r>
                        <a:rPr lang="en" sz="1200">
                          <a:solidFill>
                            <a:schemeClr val="lt1"/>
                          </a:solidFill>
                        </a:rPr>
                        <a:t>25</a:t>
                      </a:r>
                      <a:endParaRPr sz="1200">
                        <a:solidFill>
                          <a:schemeClr val="lt1"/>
                        </a:solidFill>
                      </a:endParaRPr>
                    </a:p>
                  </a:txBody>
                  <a:tcPr marL="110825" marR="110825" marT="27000" marB="27000">
                    <a:lnL w="9525" cap="flat" cmpd="sng">
                      <a:solidFill>
                        <a:srgbClr val="FFFFFF">
                          <a:alpha val="0"/>
                        </a:srgbClr>
                      </a:solidFill>
                      <a:prstDash val="dot"/>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FFFFFF"/>
                      </a:solidFill>
                      <a:prstDash val="dot"/>
                      <a:round/>
                      <a:headEnd type="none" w="sm" len="sm"/>
                      <a:tailEnd type="none" w="sm" len="sm"/>
                    </a:lnT>
                    <a:lnB w="9525" cap="flat" cmpd="sng">
                      <a:solidFill>
                        <a:srgbClr val="FFFFFF"/>
                      </a:solidFill>
                      <a:prstDash val="dot"/>
                      <a:round/>
                      <a:headEnd type="none" w="sm" len="sm"/>
                      <a:tailEnd type="none" w="sm" len="sm"/>
                    </a:lnB>
                  </a:tcPr>
                </a:tc>
                <a:extLst>
                  <a:ext uri="{0D108BD9-81ED-4DB2-BD59-A6C34878D82A}">
                    <a16:rowId xmlns:a16="http://schemas.microsoft.com/office/drawing/2014/main" val="10003"/>
                  </a:ext>
                </a:extLst>
              </a:tr>
              <a:tr h="284475">
                <a:tc>
                  <a:txBody>
                    <a:bodyPr/>
                    <a:lstStyle/>
                    <a:p>
                      <a:pPr marL="0" marR="0" lvl="0" indent="0" algn="l" rtl="0">
                        <a:lnSpc>
                          <a:spcPct val="100000"/>
                        </a:lnSpc>
                        <a:spcBef>
                          <a:spcPts val="0"/>
                        </a:spcBef>
                        <a:spcAft>
                          <a:spcPts val="0"/>
                        </a:spcAft>
                        <a:buNone/>
                      </a:pPr>
                      <a:r>
                        <a:rPr lang="en" sz="1000">
                          <a:solidFill>
                            <a:schemeClr val="lt1"/>
                          </a:solidFill>
                        </a:rPr>
                        <a:t>5. Q&amp;A</a:t>
                      </a:r>
                      <a:endParaRPr sz="1000">
                        <a:solidFill>
                          <a:schemeClr val="lt1"/>
                        </a:solidFill>
                      </a:endParaRPr>
                    </a:p>
                  </a:txBody>
                  <a:tcPr marL="110825" marR="110825" marT="27000" marB="27000">
                    <a:lnL w="9525" cap="flat" cmpd="sng">
                      <a:solidFill>
                        <a:srgbClr val="9E9E9E">
                          <a:alpha val="0"/>
                        </a:srgbClr>
                      </a:solidFill>
                      <a:prstDash val="solid"/>
                      <a:round/>
                      <a:headEnd type="none" w="sm" len="sm"/>
                      <a:tailEnd type="none" w="sm" len="sm"/>
                    </a:lnL>
                    <a:lnR w="9525" cap="flat" cmpd="sng">
                      <a:solidFill>
                        <a:srgbClr val="FFFFFF">
                          <a:alpha val="0"/>
                        </a:srgbClr>
                      </a:solidFill>
                      <a:prstDash val="dot"/>
                      <a:round/>
                      <a:headEnd type="none" w="sm" len="sm"/>
                      <a:tailEnd type="none" w="sm" len="sm"/>
                    </a:lnR>
                    <a:lnT w="9525" cap="flat" cmpd="sng">
                      <a:solidFill>
                        <a:srgbClr val="FFFFFF"/>
                      </a:solidFill>
                      <a:prstDash val="dot"/>
                      <a:round/>
                      <a:headEnd type="none" w="sm" len="sm"/>
                      <a:tailEnd type="none" w="sm" len="sm"/>
                    </a:lnT>
                    <a:lnB w="9525" cap="flat" cmpd="sng">
                      <a:solidFill>
                        <a:srgbClr val="FFFFFF"/>
                      </a:solidFill>
                      <a:prstDash val="dot"/>
                      <a:round/>
                      <a:headEnd type="none" w="sm" len="sm"/>
                      <a:tailEnd type="none" w="sm" len="sm"/>
                    </a:lnB>
                  </a:tcPr>
                </a:tc>
                <a:tc>
                  <a:txBody>
                    <a:bodyPr/>
                    <a:lstStyle/>
                    <a:p>
                      <a:pPr marL="0" marR="0" lvl="0" indent="0" algn="r" rtl="0">
                        <a:lnSpc>
                          <a:spcPct val="100000"/>
                        </a:lnSpc>
                        <a:spcBef>
                          <a:spcPts val="0"/>
                        </a:spcBef>
                        <a:spcAft>
                          <a:spcPts val="0"/>
                        </a:spcAft>
                        <a:buNone/>
                      </a:pPr>
                      <a:r>
                        <a:rPr lang="en" sz="1200">
                          <a:solidFill>
                            <a:schemeClr val="lt1"/>
                          </a:solidFill>
                        </a:rPr>
                        <a:t>27</a:t>
                      </a:r>
                      <a:endParaRPr sz="1200">
                        <a:solidFill>
                          <a:schemeClr val="lt1"/>
                        </a:solidFill>
                      </a:endParaRPr>
                    </a:p>
                  </a:txBody>
                  <a:tcPr marL="110825" marR="110825" marT="27000" marB="27000">
                    <a:lnL w="9525" cap="flat" cmpd="sng">
                      <a:solidFill>
                        <a:srgbClr val="FFFFFF">
                          <a:alpha val="0"/>
                        </a:srgbClr>
                      </a:solidFill>
                      <a:prstDash val="dot"/>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FFFFFF"/>
                      </a:solidFill>
                      <a:prstDash val="dot"/>
                      <a:round/>
                      <a:headEnd type="none" w="sm" len="sm"/>
                      <a:tailEnd type="none" w="sm" len="sm"/>
                    </a:lnT>
                    <a:lnB w="9525" cap="flat" cmpd="sng">
                      <a:solidFill>
                        <a:srgbClr val="FFFFFF"/>
                      </a:solidFill>
                      <a:prstDash val="dot"/>
                      <a:round/>
                      <a:headEnd type="none" w="sm" len="sm"/>
                      <a:tailEnd type="none" w="sm" len="sm"/>
                    </a:lnB>
                  </a:tcPr>
                </a:tc>
                <a:extLst>
                  <a:ext uri="{0D108BD9-81ED-4DB2-BD59-A6C34878D82A}">
                    <a16:rowId xmlns:a16="http://schemas.microsoft.com/office/drawing/2014/main" val="10004"/>
                  </a:ext>
                </a:extLst>
              </a:tr>
            </a:tbl>
          </a:graphicData>
        </a:graphic>
      </p:graphicFrame>
      <p:sp>
        <p:nvSpPr>
          <p:cNvPr id="127" name="Google Shape;127;p17"/>
          <p:cNvSpPr txBox="1">
            <a:spLocks noGrp="1"/>
          </p:cNvSpPr>
          <p:nvPr>
            <p:ph type="sldNum" idx="12"/>
          </p:nvPr>
        </p:nvSpPr>
        <p:spPr>
          <a:xfrm>
            <a:off x="8150985" y="48003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Clr>
                <a:srgbClr val="000000"/>
              </a:buClr>
              <a:buSzPts val="600"/>
              <a:buFont typeface="Arial"/>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6"/>
        <p:cNvGrpSpPr/>
        <p:nvPr/>
      </p:nvGrpSpPr>
      <p:grpSpPr>
        <a:xfrm>
          <a:off x="0" y="0"/>
          <a:ext cx="0" cy="0"/>
          <a:chOff x="0" y="0"/>
          <a:chExt cx="0" cy="0"/>
        </a:xfrm>
      </p:grpSpPr>
      <p:pic>
        <p:nvPicPr>
          <p:cNvPr id="517" name="Google Shape;517;p35"/>
          <p:cNvPicPr preferRelativeResize="0"/>
          <p:nvPr/>
        </p:nvPicPr>
        <p:blipFill rotWithShape="1">
          <a:blip r:embed="rId3">
            <a:alphaModFix/>
          </a:blip>
          <a:srcRect l="17164" r="17171"/>
          <a:stretch/>
        </p:blipFill>
        <p:spPr>
          <a:xfrm>
            <a:off x="4437500" y="25"/>
            <a:ext cx="4706400" cy="5143500"/>
          </a:xfrm>
          <a:prstGeom prst="round2DiagRect">
            <a:avLst>
              <a:gd name="adj1" fmla="val 268"/>
              <a:gd name="adj2" fmla="val 0"/>
            </a:avLst>
          </a:prstGeom>
          <a:noFill/>
          <a:ln>
            <a:noFill/>
          </a:ln>
          <a:effectLst>
            <a:outerShdw blurRad="57150" dist="19050" dir="5400000" algn="bl" rotWithShape="0">
              <a:srgbClr val="000000">
                <a:alpha val="49800"/>
              </a:srgbClr>
            </a:outerShdw>
          </a:effectLst>
        </p:spPr>
      </p:pic>
      <p:sp>
        <p:nvSpPr>
          <p:cNvPr id="518" name="Google Shape;518;p35"/>
          <p:cNvSpPr/>
          <p:nvPr/>
        </p:nvSpPr>
        <p:spPr>
          <a:xfrm>
            <a:off x="0" y="0"/>
            <a:ext cx="4580257" cy="5141010"/>
          </a:xfrm>
          <a:custGeom>
            <a:avLst/>
            <a:gdLst/>
            <a:ahLst/>
            <a:cxnLst/>
            <a:rect l="l" t="t" r="r" b="b"/>
            <a:pathLst>
              <a:path w="5372735" h="7560309" extrusionOk="0">
                <a:moveTo>
                  <a:pt x="0" y="7559992"/>
                </a:moveTo>
                <a:lnTo>
                  <a:pt x="5372500" y="7559992"/>
                </a:lnTo>
                <a:lnTo>
                  <a:pt x="5372500" y="0"/>
                </a:lnTo>
                <a:lnTo>
                  <a:pt x="0" y="0"/>
                </a:lnTo>
                <a:lnTo>
                  <a:pt x="0" y="7559992"/>
                </a:lnTo>
                <a:close/>
              </a:path>
            </a:pathLst>
          </a:custGeom>
          <a:solidFill>
            <a:srgbClr val="415064"/>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519" name="Google Shape;519;p35"/>
          <p:cNvSpPr txBox="1"/>
          <p:nvPr/>
        </p:nvSpPr>
        <p:spPr>
          <a:xfrm>
            <a:off x="185900" y="1359419"/>
            <a:ext cx="4251600" cy="1036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FFFFFF"/>
              </a:buClr>
              <a:buSzPts val="3000"/>
              <a:buFont typeface="Georgia"/>
              <a:buNone/>
            </a:pPr>
            <a:r>
              <a:rPr lang="en" sz="2800">
                <a:solidFill>
                  <a:srgbClr val="FFFFFF"/>
                </a:solidFill>
                <a:latin typeface="Georgia"/>
                <a:ea typeface="Georgia"/>
                <a:cs typeface="Georgia"/>
                <a:sym typeface="Georgia"/>
              </a:rPr>
              <a:t>Case Study - Scheda 2</a:t>
            </a:r>
            <a:endParaRPr sz="2800" b="0" i="0" u="none" strike="noStrike" cap="none">
              <a:solidFill>
                <a:srgbClr val="FFFFFF"/>
              </a:solidFill>
              <a:latin typeface="Georgia"/>
              <a:ea typeface="Georgia"/>
              <a:cs typeface="Georgia"/>
              <a:sym typeface="Georgia"/>
            </a:endParaRPr>
          </a:p>
        </p:txBody>
      </p:sp>
      <p:sp>
        <p:nvSpPr>
          <p:cNvPr id="520" name="Google Shape;520;p35"/>
          <p:cNvSpPr txBox="1"/>
          <p:nvPr/>
        </p:nvSpPr>
        <p:spPr>
          <a:xfrm>
            <a:off x="0" y="25"/>
            <a:ext cx="4524300" cy="1132200"/>
          </a:xfrm>
          <a:prstGeom prst="rect">
            <a:avLst/>
          </a:prstGeom>
          <a:solidFill>
            <a:srgbClr val="415064"/>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FFFFFF"/>
              </a:buClr>
              <a:buSzPts val="7500"/>
              <a:buFont typeface="Georgia"/>
              <a:buNone/>
            </a:pPr>
            <a:r>
              <a:rPr lang="en" sz="4500" b="0" i="0" u="none" strike="noStrike" cap="none">
                <a:solidFill>
                  <a:srgbClr val="FFFFFF"/>
                </a:solidFill>
                <a:latin typeface="Georgia"/>
                <a:ea typeface="Georgia"/>
                <a:cs typeface="Georgia"/>
                <a:sym typeface="Georgia"/>
              </a:rPr>
              <a:t> </a:t>
            </a:r>
            <a:r>
              <a:rPr lang="en" sz="4500">
                <a:solidFill>
                  <a:srgbClr val="FFFFFF"/>
                </a:solidFill>
                <a:latin typeface="Georgia"/>
                <a:ea typeface="Georgia"/>
                <a:cs typeface="Georgia"/>
                <a:sym typeface="Georgia"/>
              </a:rPr>
              <a:t>3</a:t>
            </a:r>
            <a:endParaRPr sz="4500" b="0" i="0" u="none" strike="noStrike" cap="none">
              <a:solidFill>
                <a:srgbClr val="FFFFFF"/>
              </a:solidFill>
              <a:latin typeface="Georgia"/>
              <a:ea typeface="Georgia"/>
              <a:cs typeface="Georgia"/>
              <a:sym typeface="Georgia"/>
            </a:endParaRPr>
          </a:p>
        </p:txBody>
      </p:sp>
      <p:grpSp>
        <p:nvGrpSpPr>
          <p:cNvPr id="521" name="Google Shape;521;p35"/>
          <p:cNvGrpSpPr/>
          <p:nvPr/>
        </p:nvGrpSpPr>
        <p:grpSpPr>
          <a:xfrm>
            <a:off x="-6202" y="13"/>
            <a:ext cx="7333500" cy="5141010"/>
            <a:chOff x="-6202" y="13"/>
            <a:chExt cx="7333500" cy="5141010"/>
          </a:xfrm>
        </p:grpSpPr>
        <p:sp>
          <p:nvSpPr>
            <p:cNvPr id="522" name="Google Shape;522;p35"/>
            <p:cNvSpPr/>
            <p:nvPr/>
          </p:nvSpPr>
          <p:spPr>
            <a:xfrm>
              <a:off x="4528814" y="13"/>
              <a:ext cx="137160" cy="514101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523" name="Google Shape;523;p35"/>
            <p:cNvSpPr/>
            <p:nvPr/>
          </p:nvSpPr>
          <p:spPr>
            <a:xfrm rot="5400000">
              <a:off x="3591968" y="-2467935"/>
              <a:ext cx="137160" cy="733350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524" name="Google Shape;524;p35"/>
            <p:cNvSpPr/>
            <p:nvPr/>
          </p:nvSpPr>
          <p:spPr>
            <a:xfrm rot="5400000">
              <a:off x="3591968" y="235044"/>
              <a:ext cx="137160" cy="733350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525" name="Google Shape;525;p35"/>
            <p:cNvSpPr/>
            <p:nvPr/>
          </p:nvSpPr>
          <p:spPr>
            <a:xfrm>
              <a:off x="7190132" y="1130235"/>
              <a:ext cx="137160" cy="2721711"/>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grpSp>
      <p:sp>
        <p:nvSpPr>
          <p:cNvPr id="526" name="Google Shape;526;p35"/>
          <p:cNvSpPr txBox="1">
            <a:spLocks noGrp="1"/>
          </p:cNvSpPr>
          <p:nvPr>
            <p:ph type="sldNum" idx="12"/>
          </p:nvPr>
        </p:nvSpPr>
        <p:spPr>
          <a:xfrm>
            <a:off x="7488222" y="4869180"/>
            <a:ext cx="1323600" cy="102900"/>
          </a:xfrm>
          <a:prstGeom prst="rect">
            <a:avLst/>
          </a:prstGeom>
          <a:noFill/>
          <a:ln>
            <a:noFill/>
          </a:ln>
        </p:spPr>
        <p:txBody>
          <a:bodyPr spcFirstLastPara="1" wrap="square" lIns="0" tIns="0" rIns="0" bIns="0" anchor="b" anchorCtr="0">
            <a:noAutofit/>
          </a:bodyPr>
          <a:lstStyle/>
          <a:p>
            <a:pPr marL="25400" lvl="0" indent="0" algn="l" rtl="0">
              <a:spcBef>
                <a:spcPts val="0"/>
              </a:spcBef>
              <a:spcAft>
                <a:spcPts val="0"/>
              </a:spcAft>
              <a:buClr>
                <a:srgbClr val="000000"/>
              </a:buClr>
              <a:buSzPts val="600"/>
              <a:buFont typeface="Arial"/>
              <a:buNone/>
            </a:pPr>
            <a:fld id="{00000000-1234-1234-1234-123412341234}" type="slidenum">
              <a:rPr lang="en"/>
              <a:t>20</a:t>
            </a:fld>
            <a:endParaRPr/>
          </a:p>
        </p:txBody>
      </p:sp>
      <p:sp>
        <p:nvSpPr>
          <p:cNvPr id="527" name="Google Shape;527;p35"/>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20</a:t>
            </a:fld>
            <a:endParaRPr sz="600">
              <a:solidFill>
                <a:srgbClr val="636466"/>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36"/>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533" name="Google Shape;533;p36"/>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534" name="Google Shape;534;p36"/>
          <p:cNvSpPr/>
          <p:nvPr/>
        </p:nvSpPr>
        <p:spPr>
          <a:xfrm>
            <a:off x="341751"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6" name="Google Shape;536;p36"/>
          <p:cNvSpPr/>
          <p:nvPr/>
        </p:nvSpPr>
        <p:spPr>
          <a:xfrm>
            <a:off x="277689" y="83977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7" name="Google Shape;537;p36"/>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21</a:t>
            </a:fld>
            <a:endParaRPr sz="600">
              <a:solidFill>
                <a:srgbClr val="636466"/>
              </a:solidFill>
            </a:endParaRPr>
          </a:p>
        </p:txBody>
      </p:sp>
      <p:pic>
        <p:nvPicPr>
          <p:cNvPr id="538" name="Google Shape;538;p36"/>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539" name="Google Shape;539;p36"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
        <p:nvSpPr>
          <p:cNvPr id="540" name="Google Shape;540;p36"/>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541" name="Google Shape;541;p36"/>
          <p:cNvSpPr txBox="1"/>
          <p:nvPr/>
        </p:nvSpPr>
        <p:spPr>
          <a:xfrm>
            <a:off x="116290" y="401134"/>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r>
              <a:rPr lang="en" sz="1200" dirty="0">
                <a:solidFill>
                  <a:srgbClr val="797979"/>
                </a:solidFill>
              </a:rPr>
              <a:t>CASE STUDY - PROGETTO PRESENTATO </a:t>
            </a:r>
            <a:r>
              <a:rPr lang="it-IT" sz="1200" dirty="0">
                <a:solidFill>
                  <a:srgbClr val="797979"/>
                </a:solidFill>
              </a:rPr>
              <a:t>Progetto Ex Manifattura Tabacchi Venezia</a:t>
            </a:r>
            <a:endParaRPr sz="1200" dirty="0">
              <a:solidFill>
                <a:srgbClr val="797979"/>
              </a:solidFill>
            </a:endParaRPr>
          </a:p>
        </p:txBody>
      </p:sp>
      <p:sp>
        <p:nvSpPr>
          <p:cNvPr id="542" name="Google Shape;542;p36"/>
          <p:cNvSpPr/>
          <p:nvPr/>
        </p:nvSpPr>
        <p:spPr>
          <a:xfrm>
            <a:off x="8088900" y="123000"/>
            <a:ext cx="861408" cy="554580"/>
          </a:xfrm>
          <a:prstGeom prst="cloud">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latin typeface="Lato"/>
                <a:ea typeface="Lato"/>
                <a:cs typeface="Lato"/>
                <a:sym typeface="Lato"/>
              </a:rPr>
              <a:t>Case Study</a:t>
            </a:r>
            <a:endParaRPr sz="1000">
              <a:latin typeface="Lato"/>
              <a:ea typeface="Lato"/>
              <a:cs typeface="Lato"/>
              <a:sym typeface="Lato"/>
            </a:endParaRPr>
          </a:p>
        </p:txBody>
      </p:sp>
      <p:sp>
        <p:nvSpPr>
          <p:cNvPr id="3" name="CasellaDiTesto 2">
            <a:extLst>
              <a:ext uri="{FF2B5EF4-FFF2-40B4-BE49-F238E27FC236}">
                <a16:creationId xmlns:a16="http://schemas.microsoft.com/office/drawing/2014/main" id="{5E76F827-C92A-FFBB-0D05-E0E8B36BF889}"/>
              </a:ext>
            </a:extLst>
          </p:cNvPr>
          <p:cNvSpPr txBox="1"/>
          <p:nvPr/>
        </p:nvSpPr>
        <p:spPr>
          <a:xfrm>
            <a:off x="112541" y="760385"/>
            <a:ext cx="8574259" cy="4108817"/>
          </a:xfrm>
          <a:prstGeom prst="rect">
            <a:avLst/>
          </a:prstGeom>
          <a:noFill/>
        </p:spPr>
        <p:txBody>
          <a:bodyPr wrap="square">
            <a:spAutoFit/>
          </a:bodyPr>
          <a:lstStyle/>
          <a:p>
            <a:pPr rtl="0">
              <a:spcBef>
                <a:spcPts val="0"/>
              </a:spcBef>
              <a:spcAft>
                <a:spcPts val="0"/>
              </a:spcAft>
            </a:pPr>
            <a:r>
              <a:rPr lang="it-IT" sz="1400" b="1" i="1" u="none" strike="noStrike" dirty="0">
                <a:solidFill>
                  <a:srgbClr val="000000"/>
                </a:solidFill>
                <a:effectLst/>
                <a:latin typeface="Arial" panose="020B0604020202020204" pitchFamily="34" charset="0"/>
              </a:rPr>
              <a:t>CUP: </a:t>
            </a:r>
            <a:r>
              <a:rPr lang="it-IT" sz="1400" b="0" i="1" u="none" strike="noStrike" dirty="0">
                <a:solidFill>
                  <a:srgbClr val="000000"/>
                </a:solidFill>
                <a:effectLst/>
                <a:latin typeface="Arial" panose="020B0604020202020204" pitchFamily="34" charset="0"/>
              </a:rPr>
              <a:t>F74E21000250001</a:t>
            </a:r>
            <a:br>
              <a:rPr lang="it-IT" sz="1400" b="0" i="1" u="none" strike="noStrike" dirty="0">
                <a:solidFill>
                  <a:srgbClr val="000000"/>
                </a:solidFill>
                <a:effectLst/>
                <a:latin typeface="Arial" panose="020B0604020202020204" pitchFamily="34" charset="0"/>
              </a:rPr>
            </a:br>
            <a:r>
              <a:rPr lang="it-IT" sz="1400" b="1" i="1" u="none" strike="noStrike" dirty="0">
                <a:solidFill>
                  <a:srgbClr val="000000"/>
                </a:solidFill>
                <a:effectLst/>
                <a:latin typeface="Arial" panose="020B0604020202020204" pitchFamily="34" charset="0"/>
              </a:rPr>
              <a:t>Soggetto attuatore</a:t>
            </a:r>
            <a:r>
              <a:rPr lang="it-IT" sz="1400" b="0" i="1" u="none" strike="noStrike" dirty="0">
                <a:solidFill>
                  <a:srgbClr val="000000"/>
                </a:solidFill>
                <a:effectLst/>
                <a:latin typeface="Arial" panose="020B0604020202020204" pitchFamily="34" charset="0"/>
              </a:rPr>
              <a:t>: Comune di Venezia</a:t>
            </a:r>
            <a:endParaRPr lang="it-IT" b="0" dirty="0">
              <a:effectLst/>
            </a:endParaRPr>
          </a:p>
          <a:p>
            <a:pPr rtl="0">
              <a:spcBef>
                <a:spcPts val="0"/>
              </a:spcBef>
              <a:spcAft>
                <a:spcPts val="0"/>
              </a:spcAft>
            </a:pPr>
            <a:r>
              <a:rPr lang="it-IT" sz="1400" b="1" i="1" u="none" strike="noStrike" dirty="0">
                <a:solidFill>
                  <a:srgbClr val="000000"/>
                </a:solidFill>
                <a:effectLst/>
                <a:latin typeface="Arial" panose="020B0604020202020204" pitchFamily="34" charset="0"/>
              </a:rPr>
              <a:t>Fondi PNRR per il progetto: </a:t>
            </a:r>
            <a:r>
              <a:rPr lang="it-IT" sz="1400" b="0" i="1" u="none" strike="noStrike" dirty="0">
                <a:solidFill>
                  <a:srgbClr val="000000"/>
                </a:solidFill>
                <a:effectLst/>
                <a:latin typeface="Arial" panose="020B0604020202020204" pitchFamily="34" charset="0"/>
              </a:rPr>
              <a:t>29.999.978,51€</a:t>
            </a:r>
            <a:br>
              <a:rPr lang="it-IT" sz="1400" b="0" i="1" u="none" strike="noStrike" dirty="0">
                <a:solidFill>
                  <a:srgbClr val="000000"/>
                </a:solidFill>
                <a:effectLst/>
                <a:latin typeface="Arial" panose="020B0604020202020204" pitchFamily="34" charset="0"/>
              </a:rPr>
            </a:br>
            <a:r>
              <a:rPr lang="it-IT" sz="1400" b="1" i="1" u="none" strike="noStrike" dirty="0">
                <a:solidFill>
                  <a:srgbClr val="000000"/>
                </a:solidFill>
                <a:effectLst/>
                <a:latin typeface="Arial" panose="020B0604020202020204" pitchFamily="34" charset="0"/>
              </a:rPr>
              <a:t>Tipologia progetto: </a:t>
            </a:r>
            <a:r>
              <a:rPr lang="it-IT" sz="1400" b="0" i="1" u="none" strike="noStrike" dirty="0">
                <a:solidFill>
                  <a:srgbClr val="000000"/>
                </a:solidFill>
                <a:effectLst/>
                <a:latin typeface="Arial" panose="020B0604020202020204" pitchFamily="34" charset="0"/>
              </a:rPr>
              <a:t>Efficienza energetica e riqualificazione degli edifici</a:t>
            </a:r>
            <a:br>
              <a:rPr lang="it-IT" sz="1400" b="1" i="1" u="none" strike="noStrike" dirty="0">
                <a:solidFill>
                  <a:srgbClr val="000000"/>
                </a:solidFill>
                <a:effectLst/>
                <a:latin typeface="Arial" panose="020B0604020202020204" pitchFamily="34" charset="0"/>
              </a:rPr>
            </a:br>
            <a:r>
              <a:rPr lang="it-IT" sz="1400" b="1" i="1" u="none" strike="noStrike" dirty="0">
                <a:solidFill>
                  <a:srgbClr val="000000"/>
                </a:solidFill>
                <a:effectLst/>
                <a:latin typeface="Arial" panose="020B0604020202020204" pitchFamily="34" charset="0"/>
              </a:rPr>
              <a:t>Stato del progetto al 13/11/23: </a:t>
            </a:r>
            <a:r>
              <a:rPr lang="it-IT" sz="1400" b="0" i="1" u="none" strike="noStrike" dirty="0">
                <a:solidFill>
                  <a:srgbClr val="000000"/>
                </a:solidFill>
                <a:effectLst/>
                <a:latin typeface="Arial" panose="020B0604020202020204" pitchFamily="34" charset="0"/>
              </a:rPr>
              <a:t>Analisi su Progetto Esecutivo</a:t>
            </a:r>
          </a:p>
          <a:p>
            <a:pPr rtl="0">
              <a:spcBef>
                <a:spcPts val="0"/>
              </a:spcBef>
              <a:spcAft>
                <a:spcPts val="0"/>
              </a:spcAft>
            </a:pPr>
            <a:r>
              <a:rPr lang="it-IT" b="1" i="1" dirty="0">
                <a:latin typeface="Arial" panose="020B0604020202020204" pitchFamily="34" charset="0"/>
              </a:rPr>
              <a:t>Descrizione del progetto: </a:t>
            </a:r>
          </a:p>
          <a:p>
            <a:pPr marL="92075" rtl="0">
              <a:spcBef>
                <a:spcPts val="0"/>
              </a:spcBef>
              <a:spcAft>
                <a:spcPts val="0"/>
              </a:spcAft>
            </a:pPr>
            <a:r>
              <a:rPr lang="it-IT" sz="1100" i="1" dirty="0">
                <a:latin typeface="Arial" panose="020B0604020202020204" pitchFamily="34" charset="0"/>
              </a:rPr>
              <a:t>il Complesso si compone di 3 lotti appartenenti al Complesso Ex Manifattura Tabacchi sito nel Comune di Venezia. L’ intervento prevede la conservazione pressoché integrale dell’immagine esterna degli edifici esistenti. Dal punto di vista strutturale sono previsti interventi di adeguamento statico e sismico che mirano comunque a preservare l’intero complesso, mantenendo inalterate le geometrie strutturali principali.</a:t>
            </a:r>
          </a:p>
          <a:p>
            <a:pPr marL="92075" lvl="1"/>
            <a:r>
              <a:rPr lang="it-IT" sz="1100" i="1" dirty="0">
                <a:latin typeface="Arial" panose="020B0604020202020204" pitchFamily="34" charset="0"/>
              </a:rPr>
              <a:t>Dal punto di vista impiantistico, è prevista la realizzazione dei seguenti impianti:</a:t>
            </a:r>
          </a:p>
          <a:p>
            <a:pPr marL="92075" lvl="1"/>
            <a:r>
              <a:rPr lang="it-IT" sz="1100" i="1" dirty="0">
                <a:latin typeface="Arial" panose="020B0604020202020204" pitchFamily="34" charset="0"/>
              </a:rPr>
              <a:t>• Integrazione della centrale termica e centrale termo-frigorifera esistente e localizzata in copertura dell’Edificio 16 (Lotto 1);</a:t>
            </a:r>
          </a:p>
          <a:p>
            <a:pPr marL="92075" lvl="1"/>
            <a:r>
              <a:rPr lang="it-IT" sz="1100" i="1" dirty="0">
                <a:latin typeface="Arial" panose="020B0604020202020204" pitchFamily="34" charset="0"/>
              </a:rPr>
              <a:t>• Sottocentrali termo-frigorifere e reti distributive nei fabbricati 7, 12 e 13;</a:t>
            </a:r>
          </a:p>
          <a:p>
            <a:pPr marL="92075" lvl="1"/>
            <a:r>
              <a:rPr lang="it-IT" sz="1100" i="1" dirty="0">
                <a:latin typeface="Arial" panose="020B0604020202020204" pitchFamily="34" charset="0"/>
              </a:rPr>
              <a:t>• Impianti di climatizzazione ambiente (distribuzione aria e fluidi termovettori);</a:t>
            </a:r>
          </a:p>
          <a:p>
            <a:pPr marL="92075" lvl="1"/>
            <a:r>
              <a:rPr lang="it-IT" sz="1100" i="1" dirty="0">
                <a:latin typeface="Arial" panose="020B0604020202020204" pitchFamily="34" charset="0"/>
              </a:rPr>
              <a:t>• Impianto idrico sanitario e scarichi;</a:t>
            </a:r>
          </a:p>
          <a:p>
            <a:pPr marL="92075" lvl="1"/>
            <a:r>
              <a:rPr lang="it-IT" sz="1100" i="1" dirty="0">
                <a:latin typeface="Arial" panose="020B0604020202020204" pitchFamily="34" charset="0"/>
              </a:rPr>
              <a:t>• Impianto di spegnimento antincendio;</a:t>
            </a:r>
          </a:p>
          <a:p>
            <a:pPr marL="92075" lvl="1"/>
            <a:r>
              <a:rPr lang="it-IT" sz="1100" i="1" dirty="0">
                <a:latin typeface="Arial" panose="020B0604020202020204" pitchFamily="34" charset="0"/>
              </a:rPr>
              <a:t>• Impianti elettrici”.</a:t>
            </a:r>
          </a:p>
          <a:p>
            <a:br>
              <a:rPr lang="it-IT" i="1" dirty="0">
                <a:latin typeface="Arial" panose="020B0604020202020204" pitchFamily="34" charset="0"/>
              </a:rPr>
            </a:br>
            <a:endParaRPr lang="it-IT" i="1" dirty="0">
              <a:latin typeface="Arial" panose="020B0604020202020204" pitchFamily="34" charset="0"/>
            </a:endParaRPr>
          </a:p>
          <a:p>
            <a:br>
              <a:rPr lang="it-IT" i="1" dirty="0">
                <a:latin typeface="Arial" panose="020B0604020202020204" pitchFamily="34" charset="0"/>
              </a:rPr>
            </a:br>
            <a:endParaRPr lang="it-IT" i="1" dirty="0">
              <a:latin typeface="Arial" panose="020B0604020202020204" pitchFamily="34" charset="0"/>
            </a:endParaRPr>
          </a:p>
        </p:txBody>
      </p:sp>
    </p:spTree>
    <p:extLst>
      <p:ext uri="{BB962C8B-B14F-4D97-AF65-F5344CB8AC3E}">
        <p14:creationId xmlns:p14="http://schemas.microsoft.com/office/powerpoint/2010/main" val="931643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36"/>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533" name="Google Shape;533;p36"/>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534" name="Google Shape;534;p36"/>
          <p:cNvSpPr/>
          <p:nvPr/>
        </p:nvSpPr>
        <p:spPr>
          <a:xfrm>
            <a:off x="341751" y="81232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aphicFrame>
        <p:nvGraphicFramePr>
          <p:cNvPr id="535" name="Google Shape;535;p36"/>
          <p:cNvGraphicFramePr/>
          <p:nvPr/>
        </p:nvGraphicFramePr>
        <p:xfrm>
          <a:off x="180299" y="716237"/>
          <a:ext cx="8740125" cy="3697611"/>
        </p:xfrm>
        <a:graphic>
          <a:graphicData uri="http://schemas.openxmlformats.org/drawingml/2006/table">
            <a:tbl>
              <a:tblPr>
                <a:noFill/>
                <a:tableStyleId>{6799E966-E368-48BB-821F-4C26B1A617E4}</a:tableStyleId>
              </a:tblPr>
              <a:tblGrid>
                <a:gridCol w="1655175">
                  <a:extLst>
                    <a:ext uri="{9D8B030D-6E8A-4147-A177-3AD203B41FA5}">
                      <a16:colId xmlns:a16="http://schemas.microsoft.com/office/drawing/2014/main" val="20000"/>
                    </a:ext>
                  </a:extLst>
                </a:gridCol>
                <a:gridCol w="1595375">
                  <a:extLst>
                    <a:ext uri="{9D8B030D-6E8A-4147-A177-3AD203B41FA5}">
                      <a16:colId xmlns:a16="http://schemas.microsoft.com/office/drawing/2014/main" val="20001"/>
                    </a:ext>
                  </a:extLst>
                </a:gridCol>
                <a:gridCol w="5489575">
                  <a:extLst>
                    <a:ext uri="{9D8B030D-6E8A-4147-A177-3AD203B41FA5}">
                      <a16:colId xmlns:a16="http://schemas.microsoft.com/office/drawing/2014/main" val="20002"/>
                    </a:ext>
                  </a:extLst>
                </a:gridCol>
              </a:tblGrid>
              <a:tr h="294100">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Elemento di controllo – Scheda 2</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a:txBody>
                    <a:bodyPr/>
                    <a:lstStyle/>
                    <a:p>
                      <a:pPr marL="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Riferimenti </a:t>
                      </a:r>
                      <a:r>
                        <a:rPr lang="en" sz="900" i="1" u="none" strike="noStrike" cap="none">
                          <a:solidFill>
                            <a:schemeClr val="lt1"/>
                          </a:solidFill>
                        </a:rPr>
                        <a:t>(</a:t>
                      </a:r>
                      <a:r>
                        <a:rPr lang="en" sz="900" i="1">
                          <a:solidFill>
                            <a:schemeClr val="lt1"/>
                          </a:solidFill>
                        </a:rPr>
                        <a:t>fonte utilizzata nel progetto presentato</a:t>
                      </a:r>
                      <a:r>
                        <a:rPr lang="en" sz="900" i="1" u="none" strike="noStrike" cap="none">
                          <a:solidFill>
                            <a:schemeClr val="lt1"/>
                          </a:solidFill>
                        </a:rPr>
                        <a:t>)</a:t>
                      </a:r>
                      <a:endParaRPr sz="900" i="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Note</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415064"/>
                    </a:solidFill>
                  </a:tcPr>
                </a:tc>
                <a:extLst>
                  <a:ext uri="{0D108BD9-81ED-4DB2-BD59-A6C34878D82A}">
                    <a16:rowId xmlns:a16="http://schemas.microsoft.com/office/drawing/2014/main" val="10000"/>
                  </a:ext>
                </a:extLst>
              </a:tr>
              <a:tr h="502175">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1. </a:t>
                      </a:r>
                      <a:r>
                        <a:rPr lang="en" sz="900" b="0" i="1" u="none" strike="noStrike" cap="none">
                          <a:solidFill>
                            <a:schemeClr val="dk2"/>
                          </a:solidFill>
                        </a:rPr>
                        <a:t>L'edificio non è adibito all'estrazione, allo stoccaggio, al trasporto o alla produzione di combustibili fossili?</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274320" marR="0" lvl="0" indent="-187960" algn="l" rtl="0">
                        <a:lnSpc>
                          <a:spcPct val="115000"/>
                        </a:lnSpc>
                        <a:spcBef>
                          <a:spcPts val="0"/>
                        </a:spcBef>
                        <a:spcAft>
                          <a:spcPts val="0"/>
                        </a:spcAft>
                        <a:buClr>
                          <a:schemeClr val="dk2"/>
                        </a:buClr>
                        <a:buSzPts val="800"/>
                        <a:buChar char="●"/>
                      </a:pPr>
                      <a:r>
                        <a:rPr lang="en" sz="900" b="1">
                          <a:solidFill>
                            <a:schemeClr val="dk2"/>
                          </a:solidFill>
                        </a:rPr>
                        <a:t>Relazione Criteri Ambientali Minimi (CAM)</a:t>
                      </a:r>
                      <a:endParaRPr sz="900" b="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Nella Relazione CAM del progetto viene evidenziata la </a:t>
                      </a:r>
                      <a:r>
                        <a:rPr lang="en" sz="900" b="1" u="none" strike="noStrike" cap="none">
                          <a:solidFill>
                            <a:schemeClr val="dk2"/>
                          </a:solidFill>
                        </a:rPr>
                        <a:t>corretta destinazione d'uso</a:t>
                      </a:r>
                      <a:r>
                        <a:rPr lang="en" sz="900" u="none" strike="noStrike" cap="none">
                          <a:solidFill>
                            <a:schemeClr val="dk2"/>
                          </a:solidFill>
                        </a:rPr>
                        <a:t>. </a:t>
                      </a:r>
                      <a:endParaRPr sz="900" b="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extLst>
                  <a:ext uri="{0D108BD9-81ED-4DB2-BD59-A6C34878D82A}">
                    <a16:rowId xmlns:a16="http://schemas.microsoft.com/office/drawing/2014/main" val="10001"/>
                  </a:ext>
                </a:extLst>
              </a:tr>
              <a:tr h="1043375">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2. </a:t>
                      </a:r>
                      <a:r>
                        <a:rPr lang="en" sz="900" b="0" i="1" u="none" strike="noStrike" cap="none">
                          <a:solidFill>
                            <a:schemeClr val="dk2"/>
                          </a:solidFill>
                        </a:rPr>
                        <a:t>L‘intervento rispetta i requisiti della normativa vigente in materia di efficienza energetica degli edifici?</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274320" marR="0" lvl="0" indent="-187960" algn="l" rtl="0">
                        <a:lnSpc>
                          <a:spcPct val="115000"/>
                        </a:lnSpc>
                        <a:spcBef>
                          <a:spcPts val="0"/>
                        </a:spcBef>
                        <a:spcAft>
                          <a:spcPts val="0"/>
                        </a:spcAft>
                        <a:buClr>
                          <a:schemeClr val="dk2"/>
                        </a:buClr>
                        <a:buSzPts val="800"/>
                        <a:buChar char="●"/>
                      </a:pPr>
                      <a:r>
                        <a:rPr lang="en" sz="900" b="1">
                          <a:solidFill>
                            <a:schemeClr val="dk2"/>
                          </a:solidFill>
                        </a:rPr>
                        <a:t>Relazione Criteri Ambientali Minimi (CAM)</a:t>
                      </a:r>
                      <a:endParaRPr sz="900" b="1">
                        <a:solidFill>
                          <a:schemeClr val="dk2"/>
                        </a:solidFill>
                      </a:endParaRPr>
                    </a:p>
                    <a:p>
                      <a:pPr marL="274320" marR="0" lvl="0" indent="-187960" algn="l" rtl="0">
                        <a:lnSpc>
                          <a:spcPct val="115000"/>
                        </a:lnSpc>
                        <a:spcBef>
                          <a:spcPts val="0"/>
                        </a:spcBef>
                        <a:spcAft>
                          <a:spcPts val="0"/>
                        </a:spcAft>
                        <a:buClr>
                          <a:schemeClr val="dk2"/>
                        </a:buClr>
                        <a:buSzPts val="800"/>
                        <a:buChar char="●"/>
                      </a:pPr>
                      <a:r>
                        <a:rPr lang="en" sz="900" b="1">
                          <a:solidFill>
                            <a:schemeClr val="dk2"/>
                          </a:solidFill>
                        </a:rPr>
                        <a:t>Relazione Energetica</a:t>
                      </a:r>
                      <a:endParaRPr sz="900" b="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Nella Relazione CAM del progetto si evidenzia il corretto recepimento del criterio DNSH. </a:t>
                      </a:r>
                      <a:endParaRPr sz="900" u="none" strike="noStrike" cap="none">
                        <a:solidFill>
                          <a:schemeClr val="dk2"/>
                        </a:solidFill>
                      </a:endParaRPr>
                    </a:p>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Infatti, all’interno della Relazione Energetica si scrive come lo scopo/contesto dell’appena citata diagnosi energetica fa riferimento alla riqualificazione energetica dell’edificio, che a sua volta fa riferimento al DLgs 192/05,.</a:t>
                      </a:r>
                      <a:endParaRPr sz="900">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extLst>
                  <a:ext uri="{0D108BD9-81ED-4DB2-BD59-A6C34878D82A}">
                    <a16:rowId xmlns:a16="http://schemas.microsoft.com/office/drawing/2014/main" val="10002"/>
                  </a:ext>
                </a:extLst>
              </a:tr>
              <a:tr h="271600">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3. </a:t>
                      </a:r>
                      <a:r>
                        <a:rPr lang="en" sz="900" b="0" i="1" u="none" strike="noStrike" cap="none">
                          <a:solidFill>
                            <a:schemeClr val="dk2"/>
                          </a:solidFill>
                        </a:rPr>
                        <a:t>E' stato redatto un report di analisi dell’adattabilità?</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N/A</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N/A in quanto per tale progetto si applica l’elemento 3.1 di verifica ex-ante del principio DNSH</a:t>
                      </a:r>
                      <a:r>
                        <a:rPr lang="en" sz="900">
                          <a:solidFill>
                            <a:schemeClr val="dk2"/>
                          </a:solidFill>
                        </a:rPr>
                        <a:t> (l’investimento supera la soglia dei 10 milioni di euro).</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extLst>
                  <a:ext uri="{0D108BD9-81ED-4DB2-BD59-A6C34878D82A}">
                    <a16:rowId xmlns:a16="http://schemas.microsoft.com/office/drawing/2014/main" val="10003"/>
                  </a:ext>
                </a:extLst>
              </a:tr>
              <a:tr h="177475">
                <a:tc gridSpan="3">
                  <a:txBody>
                    <a:bodyPr/>
                    <a:lstStyle/>
                    <a:p>
                      <a:pPr marL="0" marR="0" lvl="0" indent="0" algn="ctr" rtl="0">
                        <a:lnSpc>
                          <a:spcPct val="100000"/>
                        </a:lnSpc>
                        <a:spcBef>
                          <a:spcPts val="0"/>
                        </a:spcBef>
                        <a:spcAft>
                          <a:spcPts val="0"/>
                        </a:spcAft>
                        <a:buClr>
                          <a:srgbClr val="000000"/>
                        </a:buClr>
                        <a:buSzPts val="700"/>
                        <a:buFont typeface="Arial"/>
                        <a:buNone/>
                      </a:pPr>
                      <a:r>
                        <a:rPr lang="en" sz="900" b="0" i="1" u="none" strike="noStrike" cap="none">
                          <a:solidFill>
                            <a:schemeClr val="dk2"/>
                          </a:solidFill>
                        </a:rPr>
                        <a:t>Nel caso di opere che superano la soglia dei 10 milioni di euro, rispondere al posto del punto 3 al punto 3.1</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rgbClr val="D8D8D8"/>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4"/>
                  </a:ext>
                </a:extLst>
              </a:tr>
              <a:tr h="648050">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3.1</a:t>
                      </a:r>
                      <a:r>
                        <a:rPr lang="en" sz="900" b="0" i="1" u="none" strike="noStrike" cap="none">
                          <a:solidFill>
                            <a:schemeClr val="dk2"/>
                          </a:solidFill>
                        </a:rPr>
                        <a:t> E' stata effettuata una valutazione di vulnerabilità e del rischio per il clima in base agli Orientamenti sulla verifica climatica delle infrastrutture 2021-2027?</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274320" marR="0" lvl="0" indent="-187960" algn="l" rtl="0">
                        <a:lnSpc>
                          <a:spcPct val="115000"/>
                        </a:lnSpc>
                        <a:spcBef>
                          <a:spcPts val="0"/>
                        </a:spcBef>
                        <a:spcAft>
                          <a:spcPts val="0"/>
                        </a:spcAft>
                        <a:buClr>
                          <a:schemeClr val="dk2"/>
                        </a:buClr>
                        <a:buSzPts val="800"/>
                        <a:buChar char="●"/>
                      </a:pPr>
                      <a:r>
                        <a:rPr lang="en" sz="900" b="1">
                          <a:solidFill>
                            <a:schemeClr val="dk2"/>
                          </a:solidFill>
                        </a:rPr>
                        <a:t>Relazione di Studio di Fattibilità Ambientale</a:t>
                      </a:r>
                      <a:endParaRPr sz="900" b="1">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All’interno della </a:t>
                      </a:r>
                      <a:r>
                        <a:rPr lang="en" sz="900" b="1" u="none" strike="noStrike" cap="none">
                          <a:solidFill>
                            <a:schemeClr val="dk2"/>
                          </a:solidFill>
                        </a:rPr>
                        <a:t>Relazione di Studio di Fattibilità Ambientale </a:t>
                      </a:r>
                      <a:r>
                        <a:rPr lang="en" sz="900" u="none" strike="noStrike" cap="none">
                          <a:solidFill>
                            <a:schemeClr val="dk2"/>
                          </a:solidFill>
                        </a:rPr>
                        <a:t>vengono realizzate delle analisi e valutazioni specifiche e mirate per i rischi </a:t>
                      </a:r>
                      <a:r>
                        <a:rPr lang="en" sz="900">
                          <a:solidFill>
                            <a:schemeClr val="dk2"/>
                          </a:solidFill>
                        </a:rPr>
                        <a:t>legati al cambiamento climatico</a:t>
                      </a:r>
                      <a:r>
                        <a:rPr lang="en" sz="900" u="none" strike="noStrike" cap="none">
                          <a:solidFill>
                            <a:schemeClr val="dk2"/>
                          </a:solidFill>
                        </a:rPr>
                        <a:t> in base </a:t>
                      </a:r>
                      <a:r>
                        <a:rPr lang="en" sz="900" b="1" u="none" strike="noStrike" cap="none">
                          <a:solidFill>
                            <a:schemeClr val="dk2"/>
                          </a:solidFill>
                        </a:rPr>
                        <a:t>al periodo 2021-2027</a:t>
                      </a:r>
                      <a:r>
                        <a:rPr lang="en" sz="900" u="none" strike="noStrike" cap="none">
                          <a:solidFill>
                            <a:schemeClr val="dk2"/>
                          </a:solidFill>
                        </a:rPr>
                        <a:t>, prendendo in considerazione delle misure precauzionali per ogni rischio. </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extLst>
                  <a:ext uri="{0D108BD9-81ED-4DB2-BD59-A6C34878D82A}">
                    <a16:rowId xmlns:a16="http://schemas.microsoft.com/office/drawing/2014/main" val="10005"/>
                  </a:ext>
                </a:extLst>
              </a:tr>
            </a:tbl>
          </a:graphicData>
        </a:graphic>
      </p:graphicFrame>
      <p:sp>
        <p:nvSpPr>
          <p:cNvPr id="536" name="Google Shape;536;p36"/>
          <p:cNvSpPr/>
          <p:nvPr/>
        </p:nvSpPr>
        <p:spPr>
          <a:xfrm>
            <a:off x="277689" y="83977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7" name="Google Shape;537;p36"/>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22</a:t>
            </a:fld>
            <a:endParaRPr sz="600">
              <a:solidFill>
                <a:srgbClr val="636466"/>
              </a:solidFill>
            </a:endParaRPr>
          </a:p>
        </p:txBody>
      </p:sp>
      <p:pic>
        <p:nvPicPr>
          <p:cNvPr id="538" name="Google Shape;538;p36"/>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539" name="Google Shape;539;p36"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
        <p:nvSpPr>
          <p:cNvPr id="540" name="Google Shape;540;p36"/>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541" name="Google Shape;541;p36"/>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r>
              <a:rPr lang="en" sz="1200">
                <a:solidFill>
                  <a:srgbClr val="797979"/>
                </a:solidFill>
              </a:rPr>
              <a:t>CASE STUDY - PROGETTO PRESENTATO</a:t>
            </a:r>
            <a:endParaRPr sz="1200" b="0" i="0" u="none" strike="noStrike" cap="none">
              <a:solidFill>
                <a:srgbClr val="797979"/>
              </a:solidFill>
              <a:latin typeface="Arial"/>
              <a:ea typeface="Arial"/>
              <a:cs typeface="Arial"/>
              <a:sym typeface="Arial"/>
            </a:endParaRPr>
          </a:p>
        </p:txBody>
      </p:sp>
      <p:sp>
        <p:nvSpPr>
          <p:cNvPr id="542" name="Google Shape;542;p36"/>
          <p:cNvSpPr/>
          <p:nvPr/>
        </p:nvSpPr>
        <p:spPr>
          <a:xfrm>
            <a:off x="8088900" y="123000"/>
            <a:ext cx="861408" cy="554580"/>
          </a:xfrm>
          <a:prstGeom prst="cloud">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latin typeface="Lato"/>
                <a:ea typeface="Lato"/>
                <a:cs typeface="Lato"/>
                <a:sym typeface="Lato"/>
              </a:rPr>
              <a:t>Case Study</a:t>
            </a:r>
            <a:endParaRPr sz="1000">
              <a:latin typeface="Lato"/>
              <a:ea typeface="Lato"/>
              <a:cs typeface="Lato"/>
              <a:sym typeface="Lato"/>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37"/>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548" name="Google Shape;548;p37"/>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graphicFrame>
        <p:nvGraphicFramePr>
          <p:cNvPr id="549" name="Google Shape;549;p37"/>
          <p:cNvGraphicFramePr/>
          <p:nvPr/>
        </p:nvGraphicFramePr>
        <p:xfrm>
          <a:off x="188074" y="718150"/>
          <a:ext cx="3000000" cy="3000000"/>
        </p:xfrm>
        <a:graphic>
          <a:graphicData uri="http://schemas.openxmlformats.org/drawingml/2006/table">
            <a:tbl>
              <a:tblPr>
                <a:noFill/>
                <a:tableStyleId>{6799E966-E368-48BB-821F-4C26B1A617E4}</a:tableStyleId>
              </a:tblPr>
              <a:tblGrid>
                <a:gridCol w="1638050">
                  <a:extLst>
                    <a:ext uri="{9D8B030D-6E8A-4147-A177-3AD203B41FA5}">
                      <a16:colId xmlns:a16="http://schemas.microsoft.com/office/drawing/2014/main" val="20000"/>
                    </a:ext>
                  </a:extLst>
                </a:gridCol>
                <a:gridCol w="2148475">
                  <a:extLst>
                    <a:ext uri="{9D8B030D-6E8A-4147-A177-3AD203B41FA5}">
                      <a16:colId xmlns:a16="http://schemas.microsoft.com/office/drawing/2014/main" val="20001"/>
                    </a:ext>
                  </a:extLst>
                </a:gridCol>
                <a:gridCol w="4894100">
                  <a:extLst>
                    <a:ext uri="{9D8B030D-6E8A-4147-A177-3AD203B41FA5}">
                      <a16:colId xmlns:a16="http://schemas.microsoft.com/office/drawing/2014/main" val="20002"/>
                    </a:ext>
                  </a:extLst>
                </a:gridCol>
              </a:tblGrid>
              <a:tr h="477700">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Elemento di controllo – Scheda 2</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3E5161"/>
                    </a:solidFill>
                  </a:tcPr>
                </a:tc>
                <a:tc>
                  <a:txBody>
                    <a:bodyPr/>
                    <a:lstStyle/>
                    <a:p>
                      <a:pPr marL="0" lvl="0" indent="0" algn="l" rtl="0">
                        <a:spcBef>
                          <a:spcPts val="0"/>
                        </a:spcBef>
                        <a:spcAft>
                          <a:spcPts val="0"/>
                        </a:spcAft>
                        <a:buClr>
                          <a:srgbClr val="000000"/>
                        </a:buClr>
                        <a:buSzPts val="800"/>
                        <a:buFont typeface="Arial"/>
                        <a:buNone/>
                      </a:pPr>
                      <a:r>
                        <a:rPr lang="en" sz="900" b="1">
                          <a:solidFill>
                            <a:schemeClr val="lt1"/>
                          </a:solidFill>
                        </a:rPr>
                        <a:t>Riferimenti </a:t>
                      </a:r>
                      <a:r>
                        <a:rPr lang="en" sz="900" i="1">
                          <a:solidFill>
                            <a:schemeClr val="lt1"/>
                          </a:solidFill>
                        </a:rPr>
                        <a:t>(fonte utilizzata nel progetto presentato)</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3E5161"/>
                    </a:solidFill>
                  </a:tcPr>
                </a:tc>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Note</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3E5161"/>
                    </a:solidFill>
                  </a:tcPr>
                </a:tc>
                <a:extLst>
                  <a:ext uri="{0D108BD9-81ED-4DB2-BD59-A6C34878D82A}">
                    <a16:rowId xmlns:a16="http://schemas.microsoft.com/office/drawing/2014/main" val="10000"/>
                  </a:ext>
                </a:extLst>
              </a:tr>
              <a:tr h="402950">
                <a:tc gridSpan="3">
                  <a:txBody>
                    <a:bodyPr/>
                    <a:lstStyle/>
                    <a:p>
                      <a:pPr marL="0" marR="0" lvl="0" indent="0" algn="ctr" rtl="0">
                        <a:lnSpc>
                          <a:spcPct val="100000"/>
                        </a:lnSpc>
                        <a:spcBef>
                          <a:spcPts val="0"/>
                        </a:spcBef>
                        <a:spcAft>
                          <a:spcPts val="0"/>
                        </a:spcAft>
                        <a:buClr>
                          <a:srgbClr val="000000"/>
                        </a:buClr>
                        <a:buSzPts val="700"/>
                        <a:buFont typeface="Arial"/>
                        <a:buNone/>
                      </a:pPr>
                      <a:r>
                        <a:rPr lang="en" sz="900" b="0" i="1" u="none" strike="noStrike" cap="none">
                          <a:solidFill>
                            <a:schemeClr val="dk2"/>
                          </a:solidFill>
                        </a:rPr>
                        <a:t>*Nel caso di progetti pubblici, il rispetto dei </a:t>
                      </a:r>
                      <a:r>
                        <a:rPr lang="en" sz="900" b="1" i="1" u="none" strike="noStrike" cap="none">
                          <a:solidFill>
                            <a:schemeClr val="dk2"/>
                          </a:solidFill>
                        </a:rPr>
                        <a:t>Criteri Ambientali Minimi (CAM) per l'edilizia approvati con DM 23 giugno 2022 n. 256, GURI n. 183 del 6 agosto 2022</a:t>
                      </a:r>
                      <a:r>
                        <a:rPr lang="en" sz="900" b="0" i="1" u="none" strike="noStrike" cap="none">
                          <a:solidFill>
                            <a:schemeClr val="dk2"/>
                          </a:solidFill>
                        </a:rPr>
                        <a:t>, assolve dal rispetto dei vincoli 4,5,6,7,8,9</a:t>
                      </a:r>
                      <a:endParaRPr sz="900" u="none" strike="noStrike" cap="none">
                        <a:solidFill>
                          <a:schemeClr val="dk2"/>
                        </a:solidFill>
                      </a:endParaRPr>
                    </a:p>
                    <a:p>
                      <a:pPr marL="0" marR="0" lvl="0" indent="0" algn="ctr" rtl="0">
                        <a:lnSpc>
                          <a:spcPct val="100000"/>
                        </a:lnSpc>
                        <a:spcBef>
                          <a:spcPts val="0"/>
                        </a:spcBef>
                        <a:spcAft>
                          <a:spcPts val="0"/>
                        </a:spcAft>
                        <a:buClr>
                          <a:srgbClr val="000000"/>
                        </a:buClr>
                        <a:buSzPts val="700"/>
                        <a:buFont typeface="Arial"/>
                        <a:buNone/>
                      </a:pPr>
                      <a:r>
                        <a:rPr lang="en" sz="900" b="0" i="1" u="none" strike="noStrike" cap="none">
                          <a:solidFill>
                            <a:schemeClr val="dk2"/>
                          </a:solidFill>
                        </a:rPr>
                        <a:t>e 10. Sarà pertanto sufficiente disporre delle prove di verifica nella fase ex-post.</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rgbClr val="D9D9D9"/>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1"/>
                  </a:ext>
                </a:extLst>
              </a:tr>
              <a:tr h="670475">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4. </a:t>
                      </a:r>
                      <a:r>
                        <a:rPr lang="en" sz="900" b="0" i="1" u="none" strike="noStrike" cap="none">
                          <a:solidFill>
                            <a:schemeClr val="dk2"/>
                          </a:solidFill>
                        </a:rPr>
                        <a:t>Se applicabile, è stato previsto l'utilizzo di impianti idrico sanitari conformi alle specifiche tecniche e agli standard riportati?</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endParaRPr sz="900">
                        <a:solidFill>
                          <a:schemeClr val="dk2"/>
                        </a:solidFill>
                      </a:endParaRPr>
                    </a:p>
                    <a:p>
                      <a:pPr marL="274320" marR="0" lvl="0" indent="-187960" algn="l" rtl="0">
                        <a:lnSpc>
                          <a:spcPct val="115000"/>
                        </a:lnSpc>
                        <a:spcBef>
                          <a:spcPts val="0"/>
                        </a:spcBef>
                        <a:spcAft>
                          <a:spcPts val="0"/>
                        </a:spcAft>
                        <a:buClr>
                          <a:schemeClr val="dk2"/>
                        </a:buClr>
                        <a:buSzPts val="800"/>
                        <a:buChar char="●"/>
                      </a:pPr>
                      <a:r>
                        <a:rPr lang="en" sz="900" b="1">
                          <a:solidFill>
                            <a:schemeClr val="dk2"/>
                          </a:solidFill>
                        </a:rPr>
                        <a:t>Relazione Criteri Ambientali Minimi (CAM)</a:t>
                      </a:r>
                      <a:endParaRPr sz="900" b="1">
                        <a:solidFill>
                          <a:schemeClr val="dk2"/>
                        </a:solidFill>
                      </a:endParaRPr>
                    </a:p>
                    <a:p>
                      <a:pPr marL="274320" marR="0" lvl="0" indent="-187960" algn="l" rtl="0">
                        <a:lnSpc>
                          <a:spcPct val="115000"/>
                        </a:lnSpc>
                        <a:spcBef>
                          <a:spcPts val="0"/>
                        </a:spcBef>
                        <a:spcAft>
                          <a:spcPts val="0"/>
                        </a:spcAft>
                        <a:buClr>
                          <a:schemeClr val="dk2"/>
                        </a:buClr>
                        <a:buSzPts val="800"/>
                        <a:buChar char="●"/>
                      </a:pPr>
                      <a:r>
                        <a:rPr lang="en" sz="900" b="1">
                          <a:solidFill>
                            <a:schemeClr val="dk2"/>
                          </a:solidFill>
                        </a:rPr>
                        <a:t>Relazione di calcolo-Impianti Meccanici</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Nella Relazione CAM del progetto viene riferito il corretto recepimento del criterio DNSH. Le analisi effettuate all'interno del progetto esecutivo risalgono al 19/12/2022, quindi post aggiornamento CAM (da Decreto 23/06/22), mentre l’analisi del criterio all’interno del progetto si basa sul CAM del 2017. Si fa notare quindi che, ad esempio, all'interno della Relazione di calcolo Impianti Meccanici, si scrive che la portata d'acqua per sanitari quali docce</a:t>
                      </a:r>
                      <a:r>
                        <a:rPr lang="en" sz="900" b="1" u="none" strike="noStrike" cap="none">
                          <a:solidFill>
                            <a:schemeClr val="dk2"/>
                          </a:solidFill>
                        </a:rPr>
                        <a:t> </a:t>
                      </a:r>
                      <a:r>
                        <a:rPr lang="en" sz="900" b="0" u="none" strike="noStrike" cap="none">
                          <a:solidFill>
                            <a:schemeClr val="dk2"/>
                          </a:solidFill>
                        </a:rPr>
                        <a:t>è uguale a 0,15 l/s, equivalente a 9 l/min. </a:t>
                      </a:r>
                      <a:r>
                        <a:rPr lang="en" sz="900" b="1" u="none" strike="noStrike" cap="none">
                          <a:solidFill>
                            <a:schemeClr val="dk2"/>
                          </a:solidFill>
                        </a:rPr>
                        <a:t>Pertanto, ciò risulta non conforme rispetto alle linee guida del DNSH e ai CAM da Decreto 23 giugno 2022, la cui soglia massima è uguale a 8 l/min. </a:t>
                      </a:r>
                      <a:r>
                        <a:rPr lang="en" sz="900" b="1">
                          <a:solidFill>
                            <a:schemeClr val="dk2"/>
                          </a:solidFill>
                        </a:rPr>
                        <a:t>Pertanto si sottolinea l’esigenza di valutare sempre correttamente il CAM applicabile.</a:t>
                      </a:r>
                      <a:endParaRPr sz="900" b="1" u="none" strike="noStrike" cap="none">
                        <a:solidFill>
                          <a:schemeClr val="dk2"/>
                        </a:solidFill>
                        <a:highlight>
                          <a:srgbClr val="FFFF00"/>
                        </a:highlight>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extLst>
                  <a:ext uri="{0D108BD9-81ED-4DB2-BD59-A6C34878D82A}">
                    <a16:rowId xmlns:a16="http://schemas.microsoft.com/office/drawing/2014/main" val="10002"/>
                  </a:ext>
                </a:extLst>
              </a:tr>
              <a:tr h="560600">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5. </a:t>
                      </a:r>
                      <a:r>
                        <a:rPr lang="en" sz="900" b="0" i="1" u="none" strike="noStrike" cap="none">
                          <a:solidFill>
                            <a:schemeClr val="dk2"/>
                          </a:solidFill>
                        </a:rPr>
                        <a:t>E' stato redatto il Piano di gestione rifiuti che considera i requisiti necessari specificati nella scheda?</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274320" marR="0" lvl="0" indent="-187960" algn="l" rtl="0">
                        <a:lnSpc>
                          <a:spcPct val="115000"/>
                        </a:lnSpc>
                        <a:spcBef>
                          <a:spcPts val="0"/>
                        </a:spcBef>
                        <a:spcAft>
                          <a:spcPts val="0"/>
                        </a:spcAft>
                        <a:buClr>
                          <a:schemeClr val="dk2"/>
                        </a:buClr>
                        <a:buSzPts val="800"/>
                        <a:buChar char="●"/>
                      </a:pPr>
                      <a:r>
                        <a:rPr lang="en" sz="900" b="1">
                          <a:solidFill>
                            <a:schemeClr val="dk2"/>
                          </a:solidFill>
                        </a:rPr>
                        <a:t>Relazione Criteri Ambientali Minimi (CAM)</a:t>
                      </a:r>
                      <a:endParaRPr sz="900" b="1">
                        <a:solidFill>
                          <a:schemeClr val="dk2"/>
                        </a:solidFill>
                      </a:endParaRPr>
                    </a:p>
                    <a:p>
                      <a:pPr marL="274320" marR="0" lvl="0" indent="-187960" algn="l" rtl="0">
                        <a:lnSpc>
                          <a:spcPct val="115000"/>
                        </a:lnSpc>
                        <a:spcBef>
                          <a:spcPts val="0"/>
                        </a:spcBef>
                        <a:spcAft>
                          <a:spcPts val="0"/>
                        </a:spcAft>
                        <a:buClr>
                          <a:schemeClr val="dk2"/>
                        </a:buClr>
                        <a:buSzPts val="800"/>
                        <a:buChar char="●"/>
                      </a:pPr>
                      <a:r>
                        <a:rPr lang="en" sz="900" b="1">
                          <a:solidFill>
                            <a:schemeClr val="dk2"/>
                          </a:solidFill>
                        </a:rPr>
                        <a:t>Relazione Piano Gestione Rifiuti</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Nella Relazione CAM del progetto si evidenzia il corretto recepimento del criterio DNSH. Si conferma la </a:t>
                      </a:r>
                      <a:r>
                        <a:rPr lang="en" sz="900" b="1" u="none" strike="noStrike" cap="none">
                          <a:solidFill>
                            <a:schemeClr val="dk2"/>
                          </a:solidFill>
                        </a:rPr>
                        <a:t>presenza della Relazione sulla gestione dei rifiuti</a:t>
                      </a:r>
                      <a:r>
                        <a:rPr lang="en" sz="900" u="none" strike="noStrike" cap="none">
                          <a:solidFill>
                            <a:schemeClr val="dk2"/>
                          </a:solidFill>
                        </a:rPr>
                        <a:t> all’interno del Piano Gestione Rifiuti, redatto in conformità con le linee guida del DNSH. </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extLst>
                  <a:ext uri="{0D108BD9-81ED-4DB2-BD59-A6C34878D82A}">
                    <a16:rowId xmlns:a16="http://schemas.microsoft.com/office/drawing/2014/main" val="10003"/>
                  </a:ext>
                </a:extLst>
              </a:tr>
            </a:tbl>
          </a:graphicData>
        </a:graphic>
      </p:graphicFrame>
      <p:sp>
        <p:nvSpPr>
          <p:cNvPr id="550" name="Google Shape;550;p37"/>
          <p:cNvSpPr/>
          <p:nvPr/>
        </p:nvSpPr>
        <p:spPr>
          <a:xfrm>
            <a:off x="260364" y="870158"/>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1" name="Google Shape;551;p37"/>
          <p:cNvSpPr/>
          <p:nvPr/>
        </p:nvSpPr>
        <p:spPr>
          <a:xfrm>
            <a:off x="5587725" y="404025"/>
            <a:ext cx="2354700" cy="866700"/>
          </a:xfrm>
          <a:prstGeom prst="downArrowCallout">
            <a:avLst>
              <a:gd name="adj1" fmla="val 25000"/>
              <a:gd name="adj2" fmla="val 25000"/>
              <a:gd name="adj3" fmla="val 25000"/>
              <a:gd name="adj4" fmla="val 64977"/>
            </a:avLst>
          </a:prstGeom>
          <a:solidFill>
            <a:srgbClr val="E7FE5C"/>
          </a:solidFill>
          <a:ln w="25400" cap="flat" cmpd="sng">
            <a:solidFill>
              <a:srgbClr val="3B5362"/>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0" i="0" u="none" strike="noStrike" cap="none">
                <a:solidFill>
                  <a:schemeClr val="dk2"/>
                </a:solidFill>
                <a:latin typeface="Arial"/>
                <a:ea typeface="Arial"/>
                <a:cs typeface="Arial"/>
                <a:sym typeface="Arial"/>
              </a:rPr>
              <a:t>*Tale condizione si verifica solamente per progetti con relazione CAM aggiornata secondo i CAM entrati in vigore il 4 dicembre 2022.</a:t>
            </a:r>
            <a:endParaRPr sz="1100" b="0" i="0" u="none" strike="noStrike" cap="none">
              <a:solidFill>
                <a:schemeClr val="dk2"/>
              </a:solidFill>
              <a:latin typeface="Arial"/>
              <a:ea typeface="Arial"/>
              <a:cs typeface="Arial"/>
              <a:sym typeface="Arial"/>
            </a:endParaRPr>
          </a:p>
        </p:txBody>
      </p:sp>
      <p:sp>
        <p:nvSpPr>
          <p:cNvPr id="552" name="Google Shape;552;p37"/>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r>
              <a:rPr lang="en" sz="1200">
                <a:solidFill>
                  <a:srgbClr val="797979"/>
                </a:solidFill>
              </a:rPr>
              <a:t>CASE STUDY - PROGETTO PRESENTATO</a:t>
            </a:r>
            <a:endParaRPr sz="1200" b="0" i="0" u="none" strike="noStrike" cap="none">
              <a:solidFill>
                <a:srgbClr val="797979"/>
              </a:solidFill>
              <a:latin typeface="Arial"/>
              <a:ea typeface="Arial"/>
              <a:cs typeface="Arial"/>
              <a:sym typeface="Arial"/>
            </a:endParaRPr>
          </a:p>
        </p:txBody>
      </p:sp>
      <p:sp>
        <p:nvSpPr>
          <p:cNvPr id="553" name="Google Shape;553;p37"/>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23</a:t>
            </a:fld>
            <a:endParaRPr sz="600">
              <a:solidFill>
                <a:srgbClr val="636466"/>
              </a:solidFill>
            </a:endParaRPr>
          </a:p>
        </p:txBody>
      </p:sp>
      <p:pic>
        <p:nvPicPr>
          <p:cNvPr id="554" name="Google Shape;554;p37"/>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555" name="Google Shape;555;p37"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
        <p:nvSpPr>
          <p:cNvPr id="556" name="Google Shape;556;p37"/>
          <p:cNvSpPr/>
          <p:nvPr/>
        </p:nvSpPr>
        <p:spPr>
          <a:xfrm>
            <a:off x="8088900" y="123000"/>
            <a:ext cx="861408" cy="554580"/>
          </a:xfrm>
          <a:prstGeom prst="cloud">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latin typeface="Lato"/>
                <a:ea typeface="Lato"/>
                <a:cs typeface="Lato"/>
                <a:sym typeface="Lato"/>
              </a:rPr>
              <a:t>Case Study</a:t>
            </a:r>
            <a:endParaRPr sz="1000">
              <a:latin typeface="Lato"/>
              <a:ea typeface="Lato"/>
              <a:cs typeface="Lato"/>
              <a:sym typeface="Lato"/>
            </a:endParaRPr>
          </a:p>
        </p:txBody>
      </p:sp>
      <p:sp>
        <p:nvSpPr>
          <p:cNvPr id="557" name="Google Shape;557;p37"/>
          <p:cNvSpPr/>
          <p:nvPr/>
        </p:nvSpPr>
        <p:spPr>
          <a:xfrm>
            <a:off x="6264700" y="4044275"/>
            <a:ext cx="2604000" cy="782400"/>
          </a:xfrm>
          <a:prstGeom prst="rect">
            <a:avLst/>
          </a:prstGeom>
          <a:solidFill>
            <a:srgbClr val="F3F2F1"/>
          </a:solidFill>
          <a:ln w="9525" cap="flat" cmpd="sng">
            <a:solidFill>
              <a:schemeClr val="dk2"/>
            </a:solidFill>
            <a:prstDash val="lgDash"/>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800" b="1">
                <a:latin typeface="Lato"/>
                <a:ea typeface="Lato"/>
                <a:cs typeface="Lato"/>
                <a:sym typeface="Lato"/>
              </a:rPr>
              <a:t>N.B.</a:t>
            </a:r>
            <a:r>
              <a:rPr lang="en" sz="800">
                <a:latin typeface="Lato"/>
                <a:ea typeface="Lato"/>
                <a:cs typeface="Lato"/>
                <a:sym typeface="Lato"/>
              </a:rPr>
              <a:t> Si precisa che alcuni requisiti debbano essere recepiti laddove - indipendentemente dall’uso dei CAM 2017 o 2022 - fossero già previsti dal Regolamento (UE) 2021/2139 della CE del 4 giugno 2021 in vigore dal 1° gennaio 2022.</a:t>
            </a:r>
            <a:endParaRPr sz="800">
              <a:latin typeface="Lato"/>
              <a:ea typeface="Lato"/>
              <a:cs typeface="Lato"/>
              <a:sym typeface="Lat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38"/>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563" name="Google Shape;563;p38"/>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graphicFrame>
        <p:nvGraphicFramePr>
          <p:cNvPr id="564" name="Google Shape;564;p38"/>
          <p:cNvGraphicFramePr/>
          <p:nvPr/>
        </p:nvGraphicFramePr>
        <p:xfrm>
          <a:off x="182449" y="716237"/>
          <a:ext cx="3000000" cy="3000000"/>
        </p:xfrm>
        <a:graphic>
          <a:graphicData uri="http://schemas.openxmlformats.org/drawingml/2006/table">
            <a:tbl>
              <a:tblPr>
                <a:noFill/>
                <a:tableStyleId>{6799E966-E368-48BB-821F-4C26B1A617E4}</a:tableStyleId>
              </a:tblPr>
              <a:tblGrid>
                <a:gridCol w="1638050">
                  <a:extLst>
                    <a:ext uri="{9D8B030D-6E8A-4147-A177-3AD203B41FA5}">
                      <a16:colId xmlns:a16="http://schemas.microsoft.com/office/drawing/2014/main" val="20000"/>
                    </a:ext>
                  </a:extLst>
                </a:gridCol>
                <a:gridCol w="2148475">
                  <a:extLst>
                    <a:ext uri="{9D8B030D-6E8A-4147-A177-3AD203B41FA5}">
                      <a16:colId xmlns:a16="http://schemas.microsoft.com/office/drawing/2014/main" val="20001"/>
                    </a:ext>
                  </a:extLst>
                </a:gridCol>
                <a:gridCol w="4894100">
                  <a:extLst>
                    <a:ext uri="{9D8B030D-6E8A-4147-A177-3AD203B41FA5}">
                      <a16:colId xmlns:a16="http://schemas.microsoft.com/office/drawing/2014/main" val="20002"/>
                    </a:ext>
                  </a:extLst>
                </a:gridCol>
              </a:tblGrid>
              <a:tr h="479975">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Elemento di controllo – Scheda 2</a:t>
                      </a:r>
                      <a:endParaRPr sz="900" b="1" i="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3E5161"/>
                    </a:solidFill>
                  </a:tcPr>
                </a:tc>
                <a:tc>
                  <a:txBody>
                    <a:bodyPr/>
                    <a:lstStyle/>
                    <a:p>
                      <a:pPr marL="0" lvl="0" indent="0" algn="l" rtl="0">
                        <a:spcBef>
                          <a:spcPts val="0"/>
                        </a:spcBef>
                        <a:spcAft>
                          <a:spcPts val="0"/>
                        </a:spcAft>
                        <a:buClr>
                          <a:srgbClr val="000000"/>
                        </a:buClr>
                        <a:buSzPts val="800"/>
                        <a:buFont typeface="Arial"/>
                        <a:buNone/>
                      </a:pPr>
                      <a:r>
                        <a:rPr lang="en" sz="900" b="1">
                          <a:solidFill>
                            <a:schemeClr val="lt1"/>
                          </a:solidFill>
                        </a:rPr>
                        <a:t>Riferimenti </a:t>
                      </a:r>
                      <a:r>
                        <a:rPr lang="en" sz="900" i="1">
                          <a:solidFill>
                            <a:schemeClr val="lt1"/>
                          </a:solidFill>
                        </a:rPr>
                        <a:t>(fonte utilizzata nel progetto presentato)</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3E5161"/>
                    </a:solidFill>
                  </a:tcPr>
                </a:tc>
                <a:tc>
                  <a:txBody>
                    <a:bodyPr/>
                    <a:lstStyle/>
                    <a:p>
                      <a:pPr marL="266700" marR="0" lvl="0" indent="0" algn="l" rtl="0">
                        <a:lnSpc>
                          <a:spcPct val="100000"/>
                        </a:lnSpc>
                        <a:spcBef>
                          <a:spcPts val="0"/>
                        </a:spcBef>
                        <a:spcAft>
                          <a:spcPts val="0"/>
                        </a:spcAft>
                        <a:buClr>
                          <a:srgbClr val="000000"/>
                        </a:buClr>
                        <a:buSzPts val="800"/>
                        <a:buFont typeface="Arial"/>
                        <a:buNone/>
                      </a:pPr>
                      <a:r>
                        <a:rPr lang="en" sz="900" b="1" u="none" strike="noStrike" cap="none">
                          <a:solidFill>
                            <a:schemeClr val="lt1"/>
                          </a:solidFill>
                        </a:rPr>
                        <a:t>Note</a:t>
                      </a:r>
                      <a:endParaRPr sz="9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3E5161"/>
                    </a:solidFill>
                  </a:tcPr>
                </a:tc>
                <a:extLst>
                  <a:ext uri="{0D108BD9-81ED-4DB2-BD59-A6C34878D82A}">
                    <a16:rowId xmlns:a16="http://schemas.microsoft.com/office/drawing/2014/main" val="10000"/>
                  </a:ext>
                </a:extLst>
              </a:tr>
              <a:tr h="1197250">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6. </a:t>
                      </a:r>
                      <a:r>
                        <a:rPr lang="en" sz="900" b="0" i="1" u="none" strike="noStrike" cap="none">
                          <a:solidFill>
                            <a:schemeClr val="dk2"/>
                          </a:solidFill>
                        </a:rPr>
                        <a:t>Il progetto prevede il rispetto dei criteri di disassemblaggio e fine vita specificati nella scheda tecnica?</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274320" marR="0" lvl="0" indent="-187960" algn="l" rtl="0">
                        <a:lnSpc>
                          <a:spcPct val="115000"/>
                        </a:lnSpc>
                        <a:spcBef>
                          <a:spcPts val="0"/>
                        </a:spcBef>
                        <a:spcAft>
                          <a:spcPts val="0"/>
                        </a:spcAft>
                        <a:buClr>
                          <a:schemeClr val="dk2"/>
                        </a:buClr>
                        <a:buSzPts val="800"/>
                        <a:buChar char="●"/>
                      </a:pPr>
                      <a:r>
                        <a:rPr lang="en" sz="900" b="1">
                          <a:solidFill>
                            <a:schemeClr val="dk2"/>
                          </a:solidFill>
                        </a:rPr>
                        <a:t>Relazione Gestione Materie</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Sebbene la relazione CAM del progetto faccia riferimento ai criteri minimi ambientali da Decreto 11 ottobre 2017, per cui almeno il 50% peso/peso dei componenti edilizi e degli strumenti prefabbricati, escludendo gli impianti, doveva essere sottoponibile, a fine vita, a demolizione selettiva ed essere riciclabile o riutilizzabile, il progetto si trova in conformità anche ai requisiti aggiornati con il CAM da Decreto 23 giugno 2022, criterio 2.6.2., per cui la già citata soglia è stata aumentata al 70%, prevedendo un</a:t>
                      </a:r>
                      <a:r>
                        <a:rPr lang="en" sz="900" b="1" u="none" strike="noStrike" cap="none">
                          <a:solidFill>
                            <a:schemeClr val="dk2"/>
                          </a:solidFill>
                        </a:rPr>
                        <a:t> 91% di rifiuti prodotti in cantiere destinati al riutilizzo, riciclaggio e ad altri tipi di recupero di materiale.</a:t>
                      </a:r>
                      <a:endParaRPr sz="900" b="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extLst>
                  <a:ext uri="{0D108BD9-81ED-4DB2-BD59-A6C34878D82A}">
                    <a16:rowId xmlns:a16="http://schemas.microsoft.com/office/drawing/2014/main" val="10001"/>
                  </a:ext>
                </a:extLst>
              </a:tr>
              <a:tr h="563325">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7. </a:t>
                      </a:r>
                      <a:r>
                        <a:rPr lang="en" sz="900" b="0" i="1" u="none" strike="noStrike" cap="none">
                          <a:solidFill>
                            <a:schemeClr val="dk2"/>
                          </a:solidFill>
                        </a:rPr>
                        <a:t>E' stato svolto il censimento Manufatti Contenenti Amianto (MCA)?</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solidFill>
                      <a:schemeClr val="lt1"/>
                    </a:solidFill>
                  </a:tcPr>
                </a:tc>
                <a:tc>
                  <a:txBody>
                    <a:bodyPr/>
                    <a:lstStyle/>
                    <a:p>
                      <a:pPr marL="274320" lvl="0" indent="-187960" algn="l" rtl="0">
                        <a:lnSpc>
                          <a:spcPct val="115000"/>
                        </a:lnSpc>
                        <a:spcBef>
                          <a:spcPts val="0"/>
                        </a:spcBef>
                        <a:spcAft>
                          <a:spcPts val="0"/>
                        </a:spcAft>
                        <a:buClr>
                          <a:schemeClr val="dk2"/>
                        </a:buClr>
                        <a:buSzPts val="800"/>
                        <a:buChar char="●"/>
                      </a:pPr>
                      <a:r>
                        <a:rPr lang="en" sz="900" b="1">
                          <a:solidFill>
                            <a:schemeClr val="dk2"/>
                          </a:solidFill>
                        </a:rPr>
                        <a:t>Relazione Criteri Ambientali Minimi (CAM)</a:t>
                      </a:r>
                      <a:endParaRPr sz="900" b="1">
                        <a:solidFill>
                          <a:schemeClr val="dk2"/>
                        </a:solidFill>
                      </a:endParaRPr>
                    </a:p>
                    <a:p>
                      <a:pPr marL="274320" lvl="0" indent="-187960" algn="l" rtl="0">
                        <a:lnSpc>
                          <a:spcPct val="115000"/>
                        </a:lnSpc>
                        <a:spcBef>
                          <a:spcPts val="0"/>
                        </a:spcBef>
                        <a:spcAft>
                          <a:spcPts val="0"/>
                        </a:spcAft>
                        <a:buClr>
                          <a:schemeClr val="dk2"/>
                        </a:buClr>
                        <a:buSzPts val="800"/>
                        <a:buChar char="●"/>
                      </a:pPr>
                      <a:r>
                        <a:rPr lang="en" sz="900" b="1">
                          <a:solidFill>
                            <a:schemeClr val="dk2"/>
                          </a:solidFill>
                        </a:rPr>
                        <a:t>Relazione Gestione Materie</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b="0" i="0" u="none" strike="noStrike" cap="none">
                          <a:solidFill>
                            <a:schemeClr val="dk2"/>
                          </a:solidFill>
                          <a:latin typeface="Arial"/>
                          <a:ea typeface="Arial"/>
                          <a:cs typeface="Arial"/>
                          <a:sym typeface="Arial"/>
                        </a:rPr>
                        <a:t>Nella Relazione CAM del progetto si evidenzia il corretto recepimento del criterio DNSH. </a:t>
                      </a:r>
                      <a:r>
                        <a:rPr lang="en" sz="900" b="0" i="0" u="none" strike="noStrike" cap="none">
                          <a:solidFill>
                            <a:schemeClr val="dk2"/>
                          </a:solidFill>
                        </a:rPr>
                        <a:t>La presenza dell'elemento di verifica ex-ante </a:t>
                      </a:r>
                      <a:r>
                        <a:rPr lang="en" sz="900" b="1" i="0" u="none" strike="noStrike" cap="none">
                          <a:solidFill>
                            <a:schemeClr val="dk2"/>
                          </a:solidFill>
                        </a:rPr>
                        <a:t>è confermata all'interno della Relazione Gestione Materie, con particolare riferimento al paragrafo dedicato al MCA. </a:t>
                      </a:r>
                      <a:endParaRPr sz="900" b="1" i="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extLst>
                  <a:ext uri="{0D108BD9-81ED-4DB2-BD59-A6C34878D82A}">
                    <a16:rowId xmlns:a16="http://schemas.microsoft.com/office/drawing/2014/main" val="10002"/>
                  </a:ext>
                </a:extLst>
              </a:tr>
            </a:tbl>
          </a:graphicData>
        </a:graphic>
      </p:graphicFrame>
      <p:sp>
        <p:nvSpPr>
          <p:cNvPr id="565" name="Google Shape;565;p38"/>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0"/>
              </a:spcBef>
              <a:spcAft>
                <a:spcPts val="0"/>
              </a:spcAft>
              <a:buClr>
                <a:srgbClr val="797979"/>
              </a:buClr>
              <a:buSzPts val="1200"/>
              <a:buFont typeface="Arial"/>
              <a:buNone/>
            </a:pPr>
            <a:r>
              <a:rPr lang="en" sz="1200">
                <a:solidFill>
                  <a:srgbClr val="797979"/>
                </a:solidFill>
              </a:rPr>
              <a:t>CASE STUDY - PROGETTO PRESENTATO</a:t>
            </a:r>
            <a:endParaRPr sz="1200">
              <a:solidFill>
                <a:srgbClr val="797979"/>
              </a:solidFill>
            </a:endParaRPr>
          </a:p>
        </p:txBody>
      </p:sp>
      <p:sp>
        <p:nvSpPr>
          <p:cNvPr id="566" name="Google Shape;566;p38"/>
          <p:cNvSpPr/>
          <p:nvPr/>
        </p:nvSpPr>
        <p:spPr>
          <a:xfrm>
            <a:off x="277701" y="862946"/>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7" name="Google Shape;567;p38"/>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24</a:t>
            </a:fld>
            <a:endParaRPr sz="600">
              <a:solidFill>
                <a:srgbClr val="636466"/>
              </a:solidFill>
            </a:endParaRPr>
          </a:p>
        </p:txBody>
      </p:sp>
      <p:pic>
        <p:nvPicPr>
          <p:cNvPr id="568" name="Google Shape;568;p38"/>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569" name="Google Shape;569;p38"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
        <p:nvSpPr>
          <p:cNvPr id="570" name="Google Shape;570;p38"/>
          <p:cNvSpPr/>
          <p:nvPr/>
        </p:nvSpPr>
        <p:spPr>
          <a:xfrm>
            <a:off x="8088900" y="123000"/>
            <a:ext cx="861408" cy="554580"/>
          </a:xfrm>
          <a:prstGeom prst="cloud">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latin typeface="Lato"/>
                <a:ea typeface="Lato"/>
                <a:cs typeface="Lato"/>
                <a:sym typeface="Lato"/>
              </a:rPr>
              <a:t>Case Study</a:t>
            </a:r>
            <a:endParaRPr sz="1000">
              <a:latin typeface="Lato"/>
              <a:ea typeface="Lato"/>
              <a:cs typeface="Lato"/>
              <a:sym typeface="Lato"/>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39"/>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LE SCHEDE DNSH </a:t>
            </a:r>
            <a:endParaRPr sz="2100" b="1">
              <a:solidFill>
                <a:srgbClr val="415364"/>
              </a:solidFill>
            </a:endParaRPr>
          </a:p>
        </p:txBody>
      </p:sp>
      <p:sp>
        <p:nvSpPr>
          <p:cNvPr id="576" name="Google Shape;576;p39"/>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graphicFrame>
        <p:nvGraphicFramePr>
          <p:cNvPr id="577" name="Google Shape;577;p39"/>
          <p:cNvGraphicFramePr/>
          <p:nvPr/>
        </p:nvGraphicFramePr>
        <p:xfrm>
          <a:off x="180324" y="716237"/>
          <a:ext cx="3000000" cy="3000000"/>
        </p:xfrm>
        <a:graphic>
          <a:graphicData uri="http://schemas.openxmlformats.org/drawingml/2006/table">
            <a:tbl>
              <a:tblPr>
                <a:noFill/>
                <a:tableStyleId>{6799E966-E368-48BB-821F-4C26B1A617E4}</a:tableStyleId>
              </a:tblPr>
              <a:tblGrid>
                <a:gridCol w="1682325">
                  <a:extLst>
                    <a:ext uri="{9D8B030D-6E8A-4147-A177-3AD203B41FA5}">
                      <a16:colId xmlns:a16="http://schemas.microsoft.com/office/drawing/2014/main" val="20000"/>
                    </a:ext>
                  </a:extLst>
                </a:gridCol>
                <a:gridCol w="1580975">
                  <a:extLst>
                    <a:ext uri="{9D8B030D-6E8A-4147-A177-3AD203B41FA5}">
                      <a16:colId xmlns:a16="http://schemas.microsoft.com/office/drawing/2014/main" val="20001"/>
                    </a:ext>
                  </a:extLst>
                </a:gridCol>
                <a:gridCol w="5461200">
                  <a:extLst>
                    <a:ext uri="{9D8B030D-6E8A-4147-A177-3AD203B41FA5}">
                      <a16:colId xmlns:a16="http://schemas.microsoft.com/office/drawing/2014/main" val="20002"/>
                    </a:ext>
                  </a:extLst>
                </a:gridCol>
              </a:tblGrid>
              <a:tr h="391500">
                <a:tc>
                  <a:txBody>
                    <a:bodyPr/>
                    <a:lstStyle/>
                    <a:p>
                      <a:pPr marL="266700" marR="0" lvl="0" indent="0" algn="l" rtl="0">
                        <a:lnSpc>
                          <a:spcPct val="100000"/>
                        </a:lnSpc>
                        <a:spcBef>
                          <a:spcPts val="0"/>
                        </a:spcBef>
                        <a:spcAft>
                          <a:spcPts val="0"/>
                        </a:spcAft>
                        <a:buClr>
                          <a:srgbClr val="000000"/>
                        </a:buClr>
                        <a:buSzPts val="800"/>
                        <a:buFont typeface="Arial"/>
                        <a:buNone/>
                      </a:pPr>
                      <a:r>
                        <a:rPr lang="en" sz="800" b="1" u="none" strike="noStrike" cap="none">
                          <a:solidFill>
                            <a:schemeClr val="lt1"/>
                          </a:solidFill>
                        </a:rPr>
                        <a:t>Elemento di controllo – Scheda 2</a:t>
                      </a:r>
                      <a:endParaRPr sz="8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3E5161"/>
                    </a:solidFill>
                  </a:tcPr>
                </a:tc>
                <a:tc>
                  <a:txBody>
                    <a:bodyPr/>
                    <a:lstStyle/>
                    <a:p>
                      <a:pPr marL="0" lvl="0" indent="0" algn="l" rtl="0">
                        <a:spcBef>
                          <a:spcPts val="0"/>
                        </a:spcBef>
                        <a:spcAft>
                          <a:spcPts val="0"/>
                        </a:spcAft>
                        <a:buClr>
                          <a:srgbClr val="000000"/>
                        </a:buClr>
                        <a:buSzPts val="800"/>
                        <a:buFont typeface="Arial"/>
                        <a:buNone/>
                      </a:pPr>
                      <a:r>
                        <a:rPr lang="en" sz="900" b="1">
                          <a:solidFill>
                            <a:schemeClr val="lt1"/>
                          </a:solidFill>
                        </a:rPr>
                        <a:t>Riferimenti </a:t>
                      </a:r>
                      <a:r>
                        <a:rPr lang="en" sz="900" i="1">
                          <a:solidFill>
                            <a:schemeClr val="lt1"/>
                          </a:solidFill>
                        </a:rPr>
                        <a:t>(fonte utilizzata nel progetto presentato)</a:t>
                      </a:r>
                      <a:endParaRPr sz="8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3E5161"/>
                    </a:solidFill>
                  </a:tcPr>
                </a:tc>
                <a:tc>
                  <a:txBody>
                    <a:bodyPr/>
                    <a:lstStyle/>
                    <a:p>
                      <a:pPr marL="266700" marR="0" lvl="0" indent="0" algn="l" rtl="0">
                        <a:lnSpc>
                          <a:spcPct val="100000"/>
                        </a:lnSpc>
                        <a:spcBef>
                          <a:spcPts val="0"/>
                        </a:spcBef>
                        <a:spcAft>
                          <a:spcPts val="0"/>
                        </a:spcAft>
                        <a:buClr>
                          <a:srgbClr val="000000"/>
                        </a:buClr>
                        <a:buSzPts val="800"/>
                        <a:buFont typeface="Arial"/>
                        <a:buNone/>
                      </a:pPr>
                      <a:r>
                        <a:rPr lang="en" sz="800" b="1" u="none" strike="noStrike" cap="none">
                          <a:solidFill>
                            <a:schemeClr val="lt1"/>
                          </a:solidFill>
                        </a:rPr>
                        <a:t>Note</a:t>
                      </a:r>
                      <a:endParaRPr sz="800" b="1" u="none" strike="noStrike" cap="none">
                        <a:solidFill>
                          <a:schemeClr val="lt1"/>
                        </a:solidFill>
                      </a:endParaRPr>
                    </a:p>
                  </a:txBody>
                  <a:tcPr marL="68575" marR="68575" marT="68575" marB="6857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12700" cap="flat" cmpd="sng">
                      <a:solidFill>
                        <a:schemeClr val="dk2"/>
                      </a:solidFill>
                      <a:prstDash val="dot"/>
                      <a:round/>
                      <a:headEnd type="none" w="sm" len="sm"/>
                      <a:tailEnd type="none" w="sm" len="sm"/>
                    </a:lnB>
                    <a:solidFill>
                      <a:srgbClr val="3E5161"/>
                    </a:solidFill>
                  </a:tcPr>
                </a:tc>
                <a:extLst>
                  <a:ext uri="{0D108BD9-81ED-4DB2-BD59-A6C34878D82A}">
                    <a16:rowId xmlns:a16="http://schemas.microsoft.com/office/drawing/2014/main" val="10000"/>
                  </a:ext>
                </a:extLst>
              </a:tr>
              <a:tr h="587125">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8. </a:t>
                      </a:r>
                      <a:r>
                        <a:rPr lang="en" sz="900" b="0" i="1" u="none" strike="noStrike" cap="none">
                          <a:solidFill>
                            <a:schemeClr val="dk2"/>
                          </a:solidFill>
                        </a:rPr>
                        <a:t>E' stato redatto il Piano Ambientale di Cantierizzazione (PAC)?</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274320" lvl="0" indent="-187960" algn="l" rtl="0">
                        <a:lnSpc>
                          <a:spcPct val="115000"/>
                        </a:lnSpc>
                        <a:spcBef>
                          <a:spcPts val="0"/>
                        </a:spcBef>
                        <a:spcAft>
                          <a:spcPts val="0"/>
                        </a:spcAft>
                        <a:buClr>
                          <a:schemeClr val="dk2"/>
                        </a:buClr>
                        <a:buSzPts val="800"/>
                        <a:buChar char="●"/>
                      </a:pPr>
                      <a:r>
                        <a:rPr lang="en" sz="900" b="1">
                          <a:solidFill>
                            <a:schemeClr val="dk2"/>
                          </a:solidFill>
                        </a:rPr>
                        <a:t>Relazione Criteri Ambientali Minimi (CAM)</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Dalla Relazione CAM del progetto si evince che non è un obbligo normativo nella </a:t>
                      </a:r>
                      <a:r>
                        <a:rPr lang="en" sz="900" b="1" u="none" strike="noStrike" cap="none">
                          <a:solidFill>
                            <a:schemeClr val="dk2"/>
                          </a:solidFill>
                        </a:rPr>
                        <a:t>Regione Veneto </a:t>
                      </a:r>
                      <a:r>
                        <a:rPr lang="en" sz="900" u="none" strike="noStrike" cap="none">
                          <a:solidFill>
                            <a:schemeClr val="dk2"/>
                          </a:solidFill>
                        </a:rPr>
                        <a:t>redigere un Piano Ambientale di Cantierizzazione e pertanto non eseguito all’interno del progetto. </a:t>
                      </a:r>
                      <a:endParaRPr sz="900" u="none" strike="noStrike" cap="none">
                        <a:solidFill>
                          <a:schemeClr val="dk2"/>
                        </a:solidFill>
                        <a:highlight>
                          <a:srgbClr val="FFFF00"/>
                        </a:highlight>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extLst>
                  <a:ext uri="{0D108BD9-81ED-4DB2-BD59-A6C34878D82A}">
                    <a16:rowId xmlns:a16="http://schemas.microsoft.com/office/drawing/2014/main" val="10001"/>
                  </a:ext>
                </a:extLst>
              </a:tr>
              <a:tr h="956650">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9. </a:t>
                      </a:r>
                      <a:r>
                        <a:rPr lang="en" sz="900" b="0" i="1" u="none" strike="noStrike" cap="none">
                          <a:solidFill>
                            <a:schemeClr val="dk2"/>
                          </a:solidFill>
                        </a:rPr>
                        <a:t>Sono state indicate le limitazioni delle caratteristiche di pericolo dei materiali che si prevede utilizzare (Art. 57, Regolamento CE 1907/2006, REACH)?</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274320" lvl="0" indent="-187960" algn="l" rtl="0">
                        <a:lnSpc>
                          <a:spcPct val="115000"/>
                        </a:lnSpc>
                        <a:spcBef>
                          <a:spcPts val="0"/>
                        </a:spcBef>
                        <a:spcAft>
                          <a:spcPts val="0"/>
                        </a:spcAft>
                        <a:buClr>
                          <a:schemeClr val="dk2"/>
                        </a:buClr>
                        <a:buSzPts val="800"/>
                        <a:buChar char="●"/>
                      </a:pPr>
                      <a:r>
                        <a:rPr lang="en" sz="900" b="1">
                          <a:solidFill>
                            <a:schemeClr val="dk2"/>
                          </a:solidFill>
                        </a:rPr>
                        <a:t>Relazione Criteri Ambientali Minimi (CAM)</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Nella Relazione CAM del progetto si evidenzia il corretto recepimento del criterio DNSH. La validità dell'elemento di verifica ex-ante è rispettata dato che si rimanda ai bandi di gara, che a loro volta contengono l’</a:t>
                      </a:r>
                      <a:r>
                        <a:rPr lang="en" sz="900" b="1" u="none" strike="noStrike" cap="none">
                          <a:solidFill>
                            <a:schemeClr val="dk2"/>
                          </a:solidFill>
                        </a:rPr>
                        <a:t>effettiva lista di limitazioni delle caratteristiche di pericolo dei materiali che si prevedono di utilizzare</a:t>
                      </a:r>
                      <a:r>
                        <a:rPr lang="en" sz="900" u="none" strike="noStrike" cap="none">
                          <a:solidFill>
                            <a:schemeClr val="dk2"/>
                          </a:solidFill>
                        </a:rPr>
                        <a:t>. </a:t>
                      </a:r>
                      <a:endParaRPr sz="900" b="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extLst>
                  <a:ext uri="{0D108BD9-81ED-4DB2-BD59-A6C34878D82A}">
                    <a16:rowId xmlns:a16="http://schemas.microsoft.com/office/drawing/2014/main" val="10002"/>
                  </a:ext>
                </a:extLst>
              </a:tr>
              <a:tr h="1802325">
                <a:tc>
                  <a:txBody>
                    <a:bodyPr/>
                    <a:lstStyle/>
                    <a:p>
                      <a:pPr marL="0" marR="0" lvl="0" indent="0" algn="l" rtl="0">
                        <a:lnSpc>
                          <a:spcPct val="100000"/>
                        </a:lnSpc>
                        <a:spcBef>
                          <a:spcPts val="0"/>
                        </a:spcBef>
                        <a:spcAft>
                          <a:spcPts val="0"/>
                        </a:spcAft>
                        <a:buClr>
                          <a:srgbClr val="000000"/>
                        </a:buClr>
                        <a:buSzPts val="700"/>
                        <a:buFont typeface="Arial"/>
                        <a:buNone/>
                      </a:pPr>
                      <a:r>
                        <a:rPr lang="en" sz="900" b="1" i="1" u="none" strike="noStrike" cap="none">
                          <a:solidFill>
                            <a:schemeClr val="dk2"/>
                          </a:solidFill>
                        </a:rPr>
                        <a:t>10. </a:t>
                      </a:r>
                      <a:r>
                        <a:rPr lang="en" sz="900" b="0" i="1" u="none" strike="noStrike" cap="none">
                          <a:solidFill>
                            <a:schemeClr val="dk2"/>
                          </a:solidFill>
                        </a:rPr>
                        <a:t>Verifica dei consumi di legno con definizione delle previste condizioni di impiego (certificazione FSC/PEFC o altra certificazione equivalente di prodotto rilasciata sotto accreditamento per il legno vergine, certificazione di prodotto rilasciata sotto accreditamento della provenienza da recupero/riutilizzo)?</a:t>
                      </a:r>
                      <a:endParaRPr sz="900" b="0" i="1"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274320" lvl="0" indent="-187960" algn="l" rtl="0">
                        <a:lnSpc>
                          <a:spcPct val="115000"/>
                        </a:lnSpc>
                        <a:spcBef>
                          <a:spcPts val="0"/>
                        </a:spcBef>
                        <a:spcAft>
                          <a:spcPts val="0"/>
                        </a:spcAft>
                        <a:buClr>
                          <a:schemeClr val="dk2"/>
                        </a:buClr>
                        <a:buSzPts val="800"/>
                        <a:buChar char="●"/>
                      </a:pPr>
                      <a:r>
                        <a:rPr lang="en" sz="900" b="1">
                          <a:solidFill>
                            <a:schemeClr val="dk2"/>
                          </a:solidFill>
                        </a:rPr>
                        <a:t>Relazione Criteri Ambientali Minimi (CAM)</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tc>
                  <a:txBody>
                    <a:bodyPr/>
                    <a:lstStyle/>
                    <a:p>
                      <a:pPr marL="50800" marR="0" lvl="0" indent="0" algn="l" rtl="0">
                        <a:lnSpc>
                          <a:spcPct val="115000"/>
                        </a:lnSpc>
                        <a:spcBef>
                          <a:spcPts val="0"/>
                        </a:spcBef>
                        <a:spcAft>
                          <a:spcPts val="0"/>
                        </a:spcAft>
                        <a:buClr>
                          <a:srgbClr val="374151"/>
                        </a:buClr>
                        <a:buSzPts val="700"/>
                        <a:buFont typeface="Arial"/>
                        <a:buNone/>
                      </a:pPr>
                      <a:r>
                        <a:rPr lang="en" sz="900" u="none" strike="noStrike" cap="none">
                          <a:solidFill>
                            <a:schemeClr val="dk2"/>
                          </a:solidFill>
                        </a:rPr>
                        <a:t>Nella Relazione CAM del progetto si sottolinea il corretto recepimento del criterio DNSH. La validità dell'elemento di verifica ex-ante è rispettata dato che si rimanda ai bandi di gara, che a loro volta contengono l</a:t>
                      </a:r>
                      <a:r>
                        <a:rPr lang="en" sz="900" b="1" u="none" strike="noStrike" cap="none">
                          <a:solidFill>
                            <a:schemeClr val="dk2"/>
                          </a:solidFill>
                        </a:rPr>
                        <a:t>’effettiva verifica dei consumi di legno previsti e le certificazioni</a:t>
                      </a:r>
                      <a:r>
                        <a:rPr lang="en" sz="900" b="1">
                          <a:solidFill>
                            <a:schemeClr val="dk2"/>
                          </a:solidFill>
                        </a:rPr>
                        <a:t> di sostenibilità previste</a:t>
                      </a:r>
                      <a:r>
                        <a:rPr lang="en" sz="900" u="none" strike="noStrike" cap="none">
                          <a:solidFill>
                            <a:schemeClr val="dk2"/>
                          </a:solidFill>
                        </a:rPr>
                        <a:t> dal criterio del DNSH. </a:t>
                      </a:r>
                      <a:endParaRPr sz="900" u="none" strike="noStrike" cap="none">
                        <a:solidFill>
                          <a:schemeClr val="dk2"/>
                        </a:solidFill>
                      </a:endParaRPr>
                    </a:p>
                  </a:txBody>
                  <a:tcPr marL="68575" marR="68575" marT="54000" marB="54000" anchor="ctr">
                    <a:lnL w="12700" cap="flat" cmpd="sng">
                      <a:solidFill>
                        <a:schemeClr val="dk2"/>
                      </a:solidFill>
                      <a:prstDash val="dot"/>
                      <a:round/>
                      <a:headEnd type="none" w="sm" len="sm"/>
                      <a:tailEnd type="none" w="sm" len="sm"/>
                    </a:lnL>
                    <a:lnR w="12700" cap="flat" cmpd="sng">
                      <a:solidFill>
                        <a:schemeClr val="dk2"/>
                      </a:solidFill>
                      <a:prstDash val="dot"/>
                      <a:round/>
                      <a:headEnd type="none" w="sm" len="sm"/>
                      <a:tailEnd type="none" w="sm" len="sm"/>
                    </a:lnR>
                    <a:lnT w="12700" cap="flat" cmpd="sng">
                      <a:solidFill>
                        <a:schemeClr val="dk2"/>
                      </a:solidFill>
                      <a:prstDash val="dot"/>
                      <a:round/>
                      <a:headEnd type="none" w="sm" len="sm"/>
                      <a:tailEnd type="none" w="sm" len="sm"/>
                    </a:lnT>
                    <a:lnB w="12700" cap="flat" cmpd="sng">
                      <a:solidFill>
                        <a:schemeClr val="dk2"/>
                      </a:solidFill>
                      <a:prstDash val="dot"/>
                      <a:round/>
                      <a:headEnd type="none" w="sm" len="sm"/>
                      <a:tailEnd type="none" w="sm" len="sm"/>
                    </a:lnB>
                  </a:tcPr>
                </a:tc>
                <a:extLst>
                  <a:ext uri="{0D108BD9-81ED-4DB2-BD59-A6C34878D82A}">
                    <a16:rowId xmlns:a16="http://schemas.microsoft.com/office/drawing/2014/main" val="10003"/>
                  </a:ext>
                </a:extLst>
              </a:tr>
            </a:tbl>
          </a:graphicData>
        </a:graphic>
      </p:graphicFrame>
      <p:sp>
        <p:nvSpPr>
          <p:cNvPr id="578" name="Google Shape;578;p39"/>
          <p:cNvSpPr/>
          <p:nvPr/>
        </p:nvSpPr>
        <p:spPr>
          <a:xfrm>
            <a:off x="231839" y="829971"/>
            <a:ext cx="161796" cy="161610"/>
          </a:xfrm>
          <a:custGeom>
            <a:avLst/>
            <a:gdLst/>
            <a:ahLst/>
            <a:cxnLst/>
            <a:rect l="l" t="t" r="r" b="b"/>
            <a:pathLst>
              <a:path w="449432" h="448917" extrusionOk="0">
                <a:moveTo>
                  <a:pt x="312583" y="253308"/>
                </a:moveTo>
                <a:cubicBezTo>
                  <a:pt x="359796" y="173485"/>
                  <a:pt x="333297" y="70538"/>
                  <a:pt x="253427" y="23370"/>
                </a:cubicBezTo>
                <a:cubicBezTo>
                  <a:pt x="173557" y="-23791"/>
                  <a:pt x="70609" y="2678"/>
                  <a:pt x="23397" y="82501"/>
                </a:cubicBezTo>
                <a:cubicBezTo>
                  <a:pt x="-23816" y="162330"/>
                  <a:pt x="2683" y="265270"/>
                  <a:pt x="82553" y="312438"/>
                </a:cubicBezTo>
                <a:cubicBezTo>
                  <a:pt x="135240" y="343564"/>
                  <a:pt x="200741" y="343564"/>
                  <a:pt x="253427" y="312438"/>
                </a:cubicBezTo>
                <a:lnTo>
                  <a:pt x="390276" y="448917"/>
                </a:lnTo>
                <a:lnTo>
                  <a:pt x="449432" y="389787"/>
                </a:lnTo>
                <a:close/>
                <a:moveTo>
                  <a:pt x="84917" y="168311"/>
                </a:moveTo>
                <a:cubicBezTo>
                  <a:pt x="84792" y="122126"/>
                  <a:pt x="122115" y="84584"/>
                  <a:pt x="168333" y="84453"/>
                </a:cubicBezTo>
                <a:cubicBezTo>
                  <a:pt x="214550" y="84329"/>
                  <a:pt x="252121" y="121666"/>
                  <a:pt x="252246" y="167851"/>
                </a:cubicBezTo>
                <a:cubicBezTo>
                  <a:pt x="252308" y="189501"/>
                  <a:pt x="243972" y="210324"/>
                  <a:pt x="228982" y="225950"/>
                </a:cubicBezTo>
                <a:lnTo>
                  <a:pt x="226244" y="228685"/>
                </a:lnTo>
                <a:cubicBezTo>
                  <a:pt x="193027" y="260620"/>
                  <a:pt x="140154" y="259575"/>
                  <a:pt x="108181" y="226354"/>
                </a:cubicBezTo>
                <a:cubicBezTo>
                  <a:pt x="93190" y="210760"/>
                  <a:pt x="84854" y="189949"/>
                  <a:pt x="84917" y="168311"/>
                </a:cubicBezTo>
                <a:close/>
              </a:path>
            </a:pathLst>
          </a:custGeom>
          <a:solidFill>
            <a:schemeClr val="lt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800" b="0" i="0" u="none" strike="noStrike" cap="none">
              <a:solidFill>
                <a:srgbClr val="000000"/>
              </a:solidFill>
              <a:latin typeface="Arial"/>
              <a:ea typeface="Arial"/>
              <a:cs typeface="Arial"/>
              <a:sym typeface="Arial"/>
            </a:endParaRPr>
          </a:p>
        </p:txBody>
      </p:sp>
      <p:sp>
        <p:nvSpPr>
          <p:cNvPr id="579" name="Google Shape;579;p39"/>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0"/>
              </a:spcBef>
              <a:spcAft>
                <a:spcPts val="0"/>
              </a:spcAft>
              <a:buClr>
                <a:srgbClr val="797979"/>
              </a:buClr>
              <a:buSzPts val="1200"/>
              <a:buFont typeface="Arial"/>
              <a:buNone/>
            </a:pPr>
            <a:r>
              <a:rPr lang="en" sz="1200">
                <a:solidFill>
                  <a:srgbClr val="797979"/>
                </a:solidFill>
              </a:rPr>
              <a:t>CASE STUDY - PROGETTO PRESENTATO</a:t>
            </a:r>
            <a:endParaRPr sz="1200">
              <a:solidFill>
                <a:srgbClr val="797979"/>
              </a:solidFill>
            </a:endParaRPr>
          </a:p>
        </p:txBody>
      </p:sp>
      <p:sp>
        <p:nvSpPr>
          <p:cNvPr id="580" name="Google Shape;580;p39"/>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25</a:t>
            </a:fld>
            <a:endParaRPr sz="600">
              <a:solidFill>
                <a:srgbClr val="636466"/>
              </a:solidFill>
            </a:endParaRPr>
          </a:p>
        </p:txBody>
      </p:sp>
      <p:pic>
        <p:nvPicPr>
          <p:cNvPr id="581" name="Google Shape;581;p39"/>
          <p:cNvPicPr preferRelativeResize="0"/>
          <p:nvPr/>
        </p:nvPicPr>
        <p:blipFill rotWithShape="1">
          <a:blip r:embed="rId3">
            <a:alphaModFix/>
          </a:blip>
          <a:srcRect l="55432"/>
          <a:stretch/>
        </p:blipFill>
        <p:spPr>
          <a:xfrm>
            <a:off x="95199" y="4702100"/>
            <a:ext cx="826375" cy="283625"/>
          </a:xfrm>
          <a:prstGeom prst="rect">
            <a:avLst/>
          </a:prstGeom>
          <a:noFill/>
          <a:ln>
            <a:noFill/>
          </a:ln>
        </p:spPr>
      </p:pic>
      <p:pic>
        <p:nvPicPr>
          <p:cNvPr id="582" name="Google Shape;582;p39" descr="Italia Domani, online il portale dedicato al PNRR - Ministero dell'Economia  e delle Finanze"/>
          <p:cNvPicPr preferRelativeResize="0"/>
          <p:nvPr/>
        </p:nvPicPr>
        <p:blipFill rotWithShape="1">
          <a:blip r:embed="rId4">
            <a:alphaModFix/>
          </a:blip>
          <a:srcRect t="25636" b="26596"/>
          <a:stretch/>
        </p:blipFill>
        <p:spPr>
          <a:xfrm>
            <a:off x="1030331" y="4702100"/>
            <a:ext cx="1192187" cy="283626"/>
          </a:xfrm>
          <a:prstGeom prst="rect">
            <a:avLst/>
          </a:prstGeom>
          <a:noFill/>
          <a:ln>
            <a:noFill/>
          </a:ln>
        </p:spPr>
      </p:pic>
      <p:sp>
        <p:nvSpPr>
          <p:cNvPr id="583" name="Google Shape;583;p39"/>
          <p:cNvSpPr/>
          <p:nvPr/>
        </p:nvSpPr>
        <p:spPr>
          <a:xfrm>
            <a:off x="8088900" y="123000"/>
            <a:ext cx="861408" cy="554580"/>
          </a:xfrm>
          <a:prstGeom prst="cloud">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latin typeface="Lato"/>
                <a:ea typeface="Lato"/>
                <a:cs typeface="Lato"/>
                <a:sym typeface="Lato"/>
              </a:rPr>
              <a:t>Case Study</a:t>
            </a:r>
            <a:endParaRPr sz="1000">
              <a:latin typeface="Lato"/>
              <a:ea typeface="Lato"/>
              <a:cs typeface="Lato"/>
              <a:sym typeface="Lato"/>
            </a:endParaRPr>
          </a:p>
        </p:txBody>
      </p:sp>
      <p:sp>
        <p:nvSpPr>
          <p:cNvPr id="584" name="Google Shape;584;p39"/>
          <p:cNvSpPr/>
          <p:nvPr/>
        </p:nvSpPr>
        <p:spPr>
          <a:xfrm>
            <a:off x="4889750" y="336650"/>
            <a:ext cx="2091900" cy="866700"/>
          </a:xfrm>
          <a:prstGeom prst="downArrowCallout">
            <a:avLst>
              <a:gd name="adj1" fmla="val 25000"/>
              <a:gd name="adj2" fmla="val 25000"/>
              <a:gd name="adj3" fmla="val 25000"/>
              <a:gd name="adj4" fmla="val 64977"/>
            </a:avLst>
          </a:prstGeom>
          <a:solidFill>
            <a:srgbClr val="E7FE5C"/>
          </a:solidFill>
          <a:ln w="25400" cap="flat" cmpd="sng">
            <a:solidFill>
              <a:srgbClr val="3B5362"/>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a:solidFill>
                  <a:schemeClr val="dk2"/>
                </a:solidFill>
              </a:rPr>
              <a:t>N.B. Occorre controllare gli obblighi normativi della regione di riferimento per comprendere se il PAC è obbligatorio; ad ogni modo è un elemento di verifica della Checklist DNSH e pertanto è consigliato produrlo </a:t>
            </a:r>
            <a:endParaRPr sz="700" b="0" i="0" u="none" strike="noStrike" cap="none">
              <a:solidFill>
                <a:schemeClr val="dk2"/>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9"/>
        <p:cNvGrpSpPr/>
        <p:nvPr/>
      </p:nvGrpSpPr>
      <p:grpSpPr>
        <a:xfrm>
          <a:off x="0" y="0"/>
          <a:ext cx="0" cy="0"/>
          <a:chOff x="0" y="0"/>
          <a:chExt cx="0" cy="0"/>
        </a:xfrm>
      </p:grpSpPr>
      <p:pic>
        <p:nvPicPr>
          <p:cNvPr id="590" name="Google Shape;590;p40"/>
          <p:cNvPicPr preferRelativeResize="0"/>
          <p:nvPr/>
        </p:nvPicPr>
        <p:blipFill rotWithShape="1">
          <a:blip r:embed="rId3">
            <a:alphaModFix/>
          </a:blip>
          <a:srcRect l="17164" r="17171"/>
          <a:stretch/>
        </p:blipFill>
        <p:spPr>
          <a:xfrm>
            <a:off x="4437500" y="25"/>
            <a:ext cx="4706400" cy="5143500"/>
          </a:xfrm>
          <a:prstGeom prst="round2DiagRect">
            <a:avLst>
              <a:gd name="adj1" fmla="val 268"/>
              <a:gd name="adj2" fmla="val 0"/>
            </a:avLst>
          </a:prstGeom>
          <a:noFill/>
          <a:ln>
            <a:noFill/>
          </a:ln>
          <a:effectLst>
            <a:outerShdw blurRad="57150" dist="19050" dir="5400000" algn="bl" rotWithShape="0">
              <a:srgbClr val="000000">
                <a:alpha val="49800"/>
              </a:srgbClr>
            </a:outerShdw>
          </a:effectLst>
        </p:spPr>
      </p:pic>
      <p:sp>
        <p:nvSpPr>
          <p:cNvPr id="591" name="Google Shape;591;p40"/>
          <p:cNvSpPr/>
          <p:nvPr/>
        </p:nvSpPr>
        <p:spPr>
          <a:xfrm>
            <a:off x="0" y="0"/>
            <a:ext cx="4580257" cy="5141010"/>
          </a:xfrm>
          <a:custGeom>
            <a:avLst/>
            <a:gdLst/>
            <a:ahLst/>
            <a:cxnLst/>
            <a:rect l="l" t="t" r="r" b="b"/>
            <a:pathLst>
              <a:path w="5372735" h="7560309" extrusionOk="0">
                <a:moveTo>
                  <a:pt x="0" y="7559992"/>
                </a:moveTo>
                <a:lnTo>
                  <a:pt x="5372500" y="7559992"/>
                </a:lnTo>
                <a:lnTo>
                  <a:pt x="5372500" y="0"/>
                </a:lnTo>
                <a:lnTo>
                  <a:pt x="0" y="0"/>
                </a:lnTo>
                <a:lnTo>
                  <a:pt x="0" y="7559992"/>
                </a:lnTo>
                <a:close/>
              </a:path>
            </a:pathLst>
          </a:custGeom>
          <a:solidFill>
            <a:srgbClr val="415064"/>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592" name="Google Shape;592;p40"/>
          <p:cNvSpPr txBox="1"/>
          <p:nvPr/>
        </p:nvSpPr>
        <p:spPr>
          <a:xfrm>
            <a:off x="185900" y="1359419"/>
            <a:ext cx="4251600" cy="1036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FFFFFF"/>
              </a:buClr>
              <a:buSzPts val="3000"/>
              <a:buFont typeface="Georgia"/>
              <a:buNone/>
            </a:pPr>
            <a:r>
              <a:rPr lang="en" sz="2800">
                <a:solidFill>
                  <a:srgbClr val="FFFFFF"/>
                </a:solidFill>
                <a:latin typeface="Georgia"/>
                <a:ea typeface="Georgia"/>
                <a:cs typeface="Georgia"/>
                <a:sym typeface="Georgia"/>
              </a:rPr>
              <a:t>Approfondimento analisi di rischio climatico fisico</a:t>
            </a:r>
            <a:endParaRPr sz="2800">
              <a:solidFill>
                <a:srgbClr val="FFFFFF"/>
              </a:solidFill>
              <a:latin typeface="Georgia"/>
              <a:ea typeface="Georgia"/>
              <a:cs typeface="Georgia"/>
              <a:sym typeface="Georgia"/>
            </a:endParaRPr>
          </a:p>
          <a:p>
            <a:pPr marL="0" marR="0" lvl="0" indent="0" algn="l" rtl="0">
              <a:lnSpc>
                <a:spcPct val="100000"/>
              </a:lnSpc>
              <a:spcBef>
                <a:spcPts val="0"/>
              </a:spcBef>
              <a:spcAft>
                <a:spcPts val="0"/>
              </a:spcAft>
              <a:buClr>
                <a:srgbClr val="FFFFFF"/>
              </a:buClr>
              <a:buSzPts val="3000"/>
              <a:buFont typeface="Georgia"/>
              <a:buNone/>
            </a:pPr>
            <a:endParaRPr sz="2800">
              <a:solidFill>
                <a:srgbClr val="FFFFFF"/>
              </a:solidFill>
              <a:latin typeface="Georgia"/>
              <a:ea typeface="Georgia"/>
              <a:cs typeface="Georgia"/>
              <a:sym typeface="Georgia"/>
            </a:endParaRPr>
          </a:p>
        </p:txBody>
      </p:sp>
      <p:sp>
        <p:nvSpPr>
          <p:cNvPr id="593" name="Google Shape;593;p40"/>
          <p:cNvSpPr txBox="1"/>
          <p:nvPr/>
        </p:nvSpPr>
        <p:spPr>
          <a:xfrm>
            <a:off x="0" y="25"/>
            <a:ext cx="4524300" cy="1132200"/>
          </a:xfrm>
          <a:prstGeom prst="rect">
            <a:avLst/>
          </a:prstGeom>
          <a:solidFill>
            <a:srgbClr val="415064"/>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FFFFFF"/>
              </a:buClr>
              <a:buSzPts val="7500"/>
              <a:buFont typeface="Georgia"/>
              <a:buNone/>
            </a:pPr>
            <a:r>
              <a:rPr lang="en" sz="4500" b="0" i="0" u="none" strike="noStrike" cap="none">
                <a:solidFill>
                  <a:srgbClr val="FFFFFF"/>
                </a:solidFill>
                <a:latin typeface="Georgia"/>
                <a:ea typeface="Georgia"/>
                <a:cs typeface="Georgia"/>
                <a:sym typeface="Georgia"/>
              </a:rPr>
              <a:t> </a:t>
            </a:r>
            <a:r>
              <a:rPr lang="en" sz="4500">
                <a:solidFill>
                  <a:srgbClr val="FFFFFF"/>
                </a:solidFill>
                <a:latin typeface="Georgia"/>
                <a:ea typeface="Georgia"/>
                <a:cs typeface="Georgia"/>
                <a:sym typeface="Georgia"/>
              </a:rPr>
              <a:t>4</a:t>
            </a:r>
            <a:endParaRPr sz="4500" b="0" i="0" u="none" strike="noStrike" cap="none">
              <a:solidFill>
                <a:srgbClr val="FFFFFF"/>
              </a:solidFill>
              <a:latin typeface="Georgia"/>
              <a:ea typeface="Georgia"/>
              <a:cs typeface="Georgia"/>
              <a:sym typeface="Georgia"/>
            </a:endParaRPr>
          </a:p>
        </p:txBody>
      </p:sp>
      <p:grpSp>
        <p:nvGrpSpPr>
          <p:cNvPr id="594" name="Google Shape;594;p40"/>
          <p:cNvGrpSpPr/>
          <p:nvPr/>
        </p:nvGrpSpPr>
        <p:grpSpPr>
          <a:xfrm>
            <a:off x="-6202" y="13"/>
            <a:ext cx="7333500" cy="5141010"/>
            <a:chOff x="-6202" y="13"/>
            <a:chExt cx="7333500" cy="5141010"/>
          </a:xfrm>
        </p:grpSpPr>
        <p:sp>
          <p:nvSpPr>
            <p:cNvPr id="595" name="Google Shape;595;p40"/>
            <p:cNvSpPr/>
            <p:nvPr/>
          </p:nvSpPr>
          <p:spPr>
            <a:xfrm>
              <a:off x="4528814" y="13"/>
              <a:ext cx="137160" cy="514101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596" name="Google Shape;596;p40"/>
            <p:cNvSpPr/>
            <p:nvPr/>
          </p:nvSpPr>
          <p:spPr>
            <a:xfrm rot="5400000">
              <a:off x="3591968" y="-2467935"/>
              <a:ext cx="137160" cy="733350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597" name="Google Shape;597;p40"/>
            <p:cNvSpPr/>
            <p:nvPr/>
          </p:nvSpPr>
          <p:spPr>
            <a:xfrm rot="5400000">
              <a:off x="3591968" y="235044"/>
              <a:ext cx="137160" cy="733350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598" name="Google Shape;598;p40"/>
            <p:cNvSpPr/>
            <p:nvPr/>
          </p:nvSpPr>
          <p:spPr>
            <a:xfrm>
              <a:off x="7190132" y="1130235"/>
              <a:ext cx="137160" cy="2721711"/>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grpSp>
      <p:sp>
        <p:nvSpPr>
          <p:cNvPr id="599" name="Google Shape;599;p40"/>
          <p:cNvSpPr txBox="1">
            <a:spLocks noGrp="1"/>
          </p:cNvSpPr>
          <p:nvPr>
            <p:ph type="sldNum" idx="12"/>
          </p:nvPr>
        </p:nvSpPr>
        <p:spPr>
          <a:xfrm>
            <a:off x="7488222" y="4869180"/>
            <a:ext cx="1323600" cy="102900"/>
          </a:xfrm>
          <a:prstGeom prst="rect">
            <a:avLst/>
          </a:prstGeom>
          <a:noFill/>
          <a:ln>
            <a:noFill/>
          </a:ln>
        </p:spPr>
        <p:txBody>
          <a:bodyPr spcFirstLastPara="1" wrap="square" lIns="0" tIns="0" rIns="0" bIns="0" anchor="b" anchorCtr="0">
            <a:noAutofit/>
          </a:bodyPr>
          <a:lstStyle/>
          <a:p>
            <a:pPr marL="25400" lvl="0" indent="0" algn="l" rtl="0">
              <a:spcBef>
                <a:spcPts val="0"/>
              </a:spcBef>
              <a:spcAft>
                <a:spcPts val="0"/>
              </a:spcAft>
              <a:buClr>
                <a:srgbClr val="000000"/>
              </a:buClr>
              <a:buSzPts val="600"/>
              <a:buFont typeface="Arial"/>
              <a:buNone/>
            </a:pPr>
            <a:fld id="{00000000-1234-1234-1234-123412341234}" type="slidenum">
              <a:rPr lang="en"/>
              <a:t>26</a:t>
            </a:fld>
            <a:endParaRPr/>
          </a:p>
        </p:txBody>
      </p:sp>
      <p:sp>
        <p:nvSpPr>
          <p:cNvPr id="600" name="Google Shape;600;p40"/>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26</a:t>
            </a:fld>
            <a:endParaRPr sz="600">
              <a:solidFill>
                <a:srgbClr val="636466"/>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41"/>
          <p:cNvSpPr txBox="1"/>
          <p:nvPr/>
        </p:nvSpPr>
        <p:spPr>
          <a:xfrm>
            <a:off x="370700" y="960200"/>
            <a:ext cx="4526100" cy="3674400"/>
          </a:xfrm>
          <a:prstGeom prst="rect">
            <a:avLst/>
          </a:prstGeom>
          <a:solidFill>
            <a:schemeClr val="lt1"/>
          </a:solidFill>
          <a:ln w="9525" cap="flat" cmpd="sng">
            <a:solidFill>
              <a:srgbClr val="0B5394"/>
            </a:solidFill>
            <a:prstDash val="dash"/>
            <a:round/>
            <a:headEnd type="none" w="sm" len="sm"/>
            <a:tailEnd type="none" w="sm" len="sm"/>
          </a:ln>
        </p:spPr>
        <p:txBody>
          <a:bodyPr spcFirstLastPara="1" wrap="square" lIns="91425" tIns="91425" rIns="91425" bIns="91425" anchor="t" anchorCtr="0">
            <a:noAutofit/>
          </a:bodyPr>
          <a:lstStyle/>
          <a:p>
            <a:pPr marL="502919" lvl="0" indent="0" algn="l" rtl="0">
              <a:spcBef>
                <a:spcPts val="0"/>
              </a:spcBef>
              <a:spcAft>
                <a:spcPts val="0"/>
              </a:spcAft>
              <a:buClr>
                <a:schemeClr val="dk1"/>
              </a:buClr>
              <a:buSzPts val="1100"/>
              <a:buFont typeface="Arial"/>
              <a:buNone/>
            </a:pPr>
            <a:endParaRPr sz="900"/>
          </a:p>
          <a:p>
            <a:pPr marL="502919" lvl="0" indent="0" algn="l" rtl="0">
              <a:spcBef>
                <a:spcPts val="0"/>
              </a:spcBef>
              <a:spcAft>
                <a:spcPts val="0"/>
              </a:spcAft>
              <a:buClr>
                <a:schemeClr val="dk1"/>
              </a:buClr>
              <a:buSzPts val="1100"/>
              <a:buFont typeface="Arial"/>
              <a:buNone/>
            </a:pPr>
            <a:endParaRPr sz="1000">
              <a:solidFill>
                <a:schemeClr val="dk1"/>
              </a:solidFill>
            </a:endParaRPr>
          </a:p>
        </p:txBody>
      </p:sp>
      <p:sp>
        <p:nvSpPr>
          <p:cNvPr id="606" name="Google Shape;606;p41"/>
          <p:cNvSpPr txBox="1"/>
          <p:nvPr/>
        </p:nvSpPr>
        <p:spPr>
          <a:xfrm>
            <a:off x="579225" y="1322700"/>
            <a:ext cx="4317600" cy="3294000"/>
          </a:xfrm>
          <a:prstGeom prst="rect">
            <a:avLst/>
          </a:prstGeom>
          <a:noFill/>
          <a:ln>
            <a:noFill/>
          </a:ln>
        </p:spPr>
        <p:txBody>
          <a:bodyPr spcFirstLastPara="1" wrap="square" lIns="0" tIns="0" rIns="0" bIns="0" anchor="t" anchorCtr="0">
            <a:spAutoFit/>
          </a:bodyPr>
          <a:lstStyle/>
          <a:p>
            <a:pPr marL="171450" lvl="0" indent="-158750" algn="l" rtl="0">
              <a:spcBef>
                <a:spcPts val="0"/>
              </a:spcBef>
              <a:spcAft>
                <a:spcPts val="0"/>
              </a:spcAft>
              <a:buClr>
                <a:srgbClr val="000000"/>
              </a:buClr>
              <a:buSzPts val="900"/>
              <a:buChar char="•"/>
            </a:pPr>
            <a:r>
              <a:rPr lang="en" sz="900">
                <a:solidFill>
                  <a:srgbClr val="000000"/>
                </a:solidFill>
              </a:rPr>
              <a:t>I rischi climatici fisici che pesano sull'attività sono stati identificati tra quelli elencati nella tabella di cui alla sezione II dell'</a:t>
            </a:r>
            <a:r>
              <a:rPr lang="en" sz="900"/>
              <a:t>A</a:t>
            </a:r>
            <a:r>
              <a:rPr lang="en" sz="900">
                <a:solidFill>
                  <a:srgbClr val="000000"/>
                </a:solidFill>
              </a:rPr>
              <a:t>ppendice A, effettuando una solida </a:t>
            </a:r>
            <a:r>
              <a:rPr lang="en" sz="900" b="1">
                <a:solidFill>
                  <a:srgbClr val="000000"/>
                </a:solidFill>
              </a:rPr>
              <a:t>valutazione del rischio climatico e della vulnerabilità conformemente alla procedura</a:t>
            </a:r>
            <a:r>
              <a:rPr lang="en" sz="900">
                <a:solidFill>
                  <a:srgbClr val="000000"/>
                </a:solidFill>
              </a:rPr>
              <a:t> che segue:</a:t>
            </a:r>
            <a:endParaRPr sz="1600" b="1">
              <a:solidFill>
                <a:srgbClr val="D04A02"/>
              </a:solidFill>
            </a:endParaRPr>
          </a:p>
          <a:p>
            <a:pPr marL="361950" lvl="3" indent="-168275" algn="l" rtl="0">
              <a:spcBef>
                <a:spcPts val="600"/>
              </a:spcBef>
              <a:spcAft>
                <a:spcPts val="0"/>
              </a:spcAft>
              <a:buClr>
                <a:srgbClr val="000000"/>
              </a:buClr>
              <a:buSzPts val="900"/>
              <a:buChar char="–"/>
            </a:pPr>
            <a:r>
              <a:rPr lang="en" sz="900">
                <a:solidFill>
                  <a:srgbClr val="000000"/>
                </a:solidFill>
              </a:rPr>
              <a:t>esame dell'attività per </a:t>
            </a:r>
            <a:r>
              <a:rPr lang="en" sz="900" b="1">
                <a:solidFill>
                  <a:schemeClr val="dk1"/>
                </a:solidFill>
              </a:rPr>
              <a:t>identificare</a:t>
            </a:r>
            <a:r>
              <a:rPr lang="en" sz="900">
                <a:solidFill>
                  <a:schemeClr val="dk1"/>
                </a:solidFill>
              </a:rPr>
              <a:t> </a:t>
            </a:r>
            <a:r>
              <a:rPr lang="en" sz="900">
                <a:solidFill>
                  <a:srgbClr val="000000"/>
                </a:solidFill>
              </a:rPr>
              <a:t>quali rischi climatici fisici elencati nella sezione II dell</a:t>
            </a:r>
            <a:r>
              <a:rPr lang="en" sz="900"/>
              <a:t>’</a:t>
            </a:r>
            <a:r>
              <a:rPr lang="en" sz="900" b="1">
                <a:solidFill>
                  <a:srgbClr val="000000"/>
                </a:solidFill>
              </a:rPr>
              <a:t>appendice possono influenzare l'andamento dell'attività economica durante il ciclo di vita previsto</a:t>
            </a:r>
            <a:r>
              <a:rPr lang="en" sz="900"/>
              <a:t> selezionando scenari di cambiamento climatico (es. RCP/SSP) ;</a:t>
            </a:r>
            <a:endParaRPr sz="900"/>
          </a:p>
          <a:p>
            <a:pPr marL="361950" lvl="3" indent="-168275" algn="l" rtl="0">
              <a:spcBef>
                <a:spcPts val="600"/>
              </a:spcBef>
              <a:spcAft>
                <a:spcPts val="0"/>
              </a:spcAft>
              <a:buClr>
                <a:srgbClr val="000000"/>
              </a:buClr>
              <a:buSzPts val="900"/>
              <a:buChar char="–"/>
            </a:pPr>
            <a:r>
              <a:rPr lang="en" sz="900">
                <a:solidFill>
                  <a:srgbClr val="000000"/>
                </a:solidFill>
              </a:rPr>
              <a:t>se l'attività è considerata a rischio per uno o più rischi climatici fisici elencati nella sezione II della presente appendice, una valutazione del rischio climatico e della vulnerabilità per </a:t>
            </a:r>
            <a:r>
              <a:rPr lang="en" sz="900" b="1">
                <a:solidFill>
                  <a:schemeClr val="dk1"/>
                </a:solidFill>
              </a:rPr>
              <a:t>esaminare </a:t>
            </a:r>
            <a:r>
              <a:rPr lang="en" sz="900" b="1">
                <a:solidFill>
                  <a:srgbClr val="000000"/>
                </a:solidFill>
              </a:rPr>
              <a:t>la rilevanza dei rischi climatici fisici per l'attività economica</a:t>
            </a:r>
            <a:r>
              <a:rPr lang="en" sz="900">
                <a:solidFill>
                  <a:srgbClr val="000000"/>
                </a:solidFill>
              </a:rPr>
              <a:t>; </a:t>
            </a:r>
            <a:endParaRPr sz="900"/>
          </a:p>
          <a:p>
            <a:pPr marL="171450" lvl="0" indent="-158750" algn="l" rtl="0">
              <a:spcBef>
                <a:spcPts val="600"/>
              </a:spcBef>
              <a:spcAft>
                <a:spcPts val="0"/>
              </a:spcAft>
              <a:buClr>
                <a:srgbClr val="000000"/>
              </a:buClr>
              <a:buSzPts val="900"/>
              <a:buChar char="•"/>
            </a:pPr>
            <a:r>
              <a:rPr lang="en" sz="900">
                <a:solidFill>
                  <a:srgbClr val="000000"/>
                </a:solidFill>
              </a:rPr>
              <a:t>La </a:t>
            </a:r>
            <a:r>
              <a:rPr lang="en" sz="900" b="1">
                <a:solidFill>
                  <a:srgbClr val="000000"/>
                </a:solidFill>
              </a:rPr>
              <a:t>valutazione del rischio climatico e della vulnerabilità è proporzionata alla portata dell'attività e alla durata prevista</a:t>
            </a:r>
            <a:r>
              <a:rPr lang="en" sz="900">
                <a:solidFill>
                  <a:srgbClr val="000000"/>
                </a:solidFill>
              </a:rPr>
              <a:t>, così che: </a:t>
            </a:r>
            <a:endParaRPr sz="1600" b="1">
              <a:solidFill>
                <a:srgbClr val="D04A02"/>
              </a:solidFill>
            </a:endParaRPr>
          </a:p>
          <a:p>
            <a:pPr marL="361950" lvl="3" indent="-168275" algn="l" rtl="0">
              <a:spcBef>
                <a:spcPts val="600"/>
              </a:spcBef>
              <a:spcAft>
                <a:spcPts val="0"/>
              </a:spcAft>
              <a:buClr>
                <a:srgbClr val="000000"/>
              </a:buClr>
              <a:buSzPts val="900"/>
              <a:buChar char="–"/>
            </a:pPr>
            <a:r>
              <a:rPr lang="en" sz="900">
                <a:solidFill>
                  <a:srgbClr val="000000"/>
                </a:solidFill>
              </a:rPr>
              <a:t>per le attività con una durata prevista </a:t>
            </a:r>
            <a:r>
              <a:rPr lang="en" sz="900" u="sng">
                <a:solidFill>
                  <a:srgbClr val="000000"/>
                </a:solidFill>
              </a:rPr>
              <a:t>inferiore a 10 anni</a:t>
            </a:r>
            <a:r>
              <a:rPr lang="en" sz="900">
                <a:solidFill>
                  <a:srgbClr val="000000"/>
                </a:solidFill>
              </a:rPr>
              <a:t>, la valutazione è effettuata almeno ricorrendo a proiezioni climatiche sulla scala appropriata più ridotta possibile; </a:t>
            </a:r>
            <a:endParaRPr>
              <a:solidFill>
                <a:srgbClr val="000000"/>
              </a:solidFill>
            </a:endParaRPr>
          </a:p>
          <a:p>
            <a:pPr marL="361950" lvl="3" indent="-168275" algn="l" rtl="0">
              <a:spcBef>
                <a:spcPts val="600"/>
              </a:spcBef>
              <a:spcAft>
                <a:spcPts val="0"/>
              </a:spcAft>
              <a:buClr>
                <a:srgbClr val="000000"/>
              </a:buClr>
              <a:buSzPts val="900"/>
              <a:buChar char="–"/>
            </a:pPr>
            <a:r>
              <a:rPr lang="en" sz="900">
                <a:solidFill>
                  <a:srgbClr val="000000"/>
                </a:solidFill>
              </a:rPr>
              <a:t>per tutte le altre attività, la valutazione è effettuata utilizzando proiezioni climatiche avanzate alla massima risoluzione disponibile nella serie esistente di scenari futuri </a:t>
            </a:r>
            <a:r>
              <a:rPr lang="en" sz="900" u="sng">
                <a:solidFill>
                  <a:srgbClr val="000000"/>
                </a:solidFill>
              </a:rPr>
              <a:t>coerenti con la durata prevista dell'attività</a:t>
            </a:r>
            <a:r>
              <a:rPr lang="en" sz="900">
                <a:solidFill>
                  <a:srgbClr val="000000"/>
                </a:solidFill>
              </a:rPr>
              <a:t>, inclusi, almeno, </a:t>
            </a:r>
            <a:r>
              <a:rPr lang="en" sz="900" u="sng">
                <a:solidFill>
                  <a:srgbClr val="000000"/>
                </a:solidFill>
              </a:rPr>
              <a:t>scenari di proiezioni climatiche da 10 a 30 anni per i grandi investimenti.</a:t>
            </a:r>
            <a:endParaRPr>
              <a:solidFill>
                <a:srgbClr val="000000"/>
              </a:solidFill>
            </a:endParaRPr>
          </a:p>
        </p:txBody>
      </p:sp>
      <p:pic>
        <p:nvPicPr>
          <p:cNvPr id="607" name="Google Shape;607;p41"/>
          <p:cNvPicPr preferRelativeResize="0"/>
          <p:nvPr/>
        </p:nvPicPr>
        <p:blipFill rotWithShape="1">
          <a:blip r:embed="rId3">
            <a:alphaModFix/>
          </a:blip>
          <a:srcRect/>
          <a:stretch/>
        </p:blipFill>
        <p:spPr>
          <a:xfrm>
            <a:off x="5071712" y="877750"/>
            <a:ext cx="3763663" cy="3740300"/>
          </a:xfrm>
          <a:prstGeom prst="rect">
            <a:avLst/>
          </a:prstGeom>
          <a:noFill/>
          <a:ln>
            <a:noFill/>
          </a:ln>
        </p:spPr>
      </p:pic>
      <p:sp>
        <p:nvSpPr>
          <p:cNvPr id="608" name="Google Shape;608;p41"/>
          <p:cNvSpPr txBox="1"/>
          <p:nvPr/>
        </p:nvSpPr>
        <p:spPr>
          <a:xfrm>
            <a:off x="229896" y="657356"/>
            <a:ext cx="7406400" cy="355500"/>
          </a:xfrm>
          <a:prstGeom prst="rect">
            <a:avLst/>
          </a:prstGeom>
          <a:noFill/>
          <a:ln>
            <a:noFill/>
          </a:ln>
        </p:spPr>
        <p:txBody>
          <a:bodyPr spcFirstLastPara="1" wrap="square" lIns="457200" tIns="0" rIns="0" bIns="0" anchor="ctr" anchorCtr="0">
            <a:normAutofit/>
          </a:bodyPr>
          <a:lstStyle/>
          <a:p>
            <a:pPr marL="0" lvl="0" indent="0" algn="l" rtl="0">
              <a:lnSpc>
                <a:spcPct val="85000"/>
              </a:lnSpc>
              <a:spcBef>
                <a:spcPts val="0"/>
              </a:spcBef>
              <a:spcAft>
                <a:spcPts val="0"/>
              </a:spcAft>
              <a:buClr>
                <a:schemeClr val="dk1"/>
              </a:buClr>
              <a:buSzPts val="1600"/>
              <a:buFont typeface="Georgia"/>
              <a:buNone/>
            </a:pPr>
            <a:r>
              <a:rPr lang="en" sz="1000" b="1">
                <a:solidFill>
                  <a:srgbClr val="415364"/>
                </a:solidFill>
              </a:rPr>
              <a:t>Approfondimento sull’approccio in linea con le linee guida DNSH </a:t>
            </a:r>
            <a:endParaRPr sz="400" b="1">
              <a:solidFill>
                <a:srgbClr val="415364"/>
              </a:solidFill>
            </a:endParaRPr>
          </a:p>
        </p:txBody>
      </p:sp>
      <p:grpSp>
        <p:nvGrpSpPr>
          <p:cNvPr id="609" name="Google Shape;609;p41"/>
          <p:cNvGrpSpPr/>
          <p:nvPr/>
        </p:nvGrpSpPr>
        <p:grpSpPr>
          <a:xfrm>
            <a:off x="195665" y="804800"/>
            <a:ext cx="450000" cy="449993"/>
            <a:chOff x="4569423" y="1187749"/>
            <a:chExt cx="360000" cy="360600"/>
          </a:xfrm>
        </p:grpSpPr>
        <p:sp>
          <p:nvSpPr>
            <p:cNvPr id="610" name="Google Shape;610;p41"/>
            <p:cNvSpPr txBox="1"/>
            <p:nvPr/>
          </p:nvSpPr>
          <p:spPr>
            <a:xfrm>
              <a:off x="4569423" y="1187749"/>
              <a:ext cx="360000" cy="360600"/>
            </a:xfrm>
            <a:prstGeom prst="rect">
              <a:avLst/>
            </a:prstGeom>
            <a:solidFill>
              <a:srgbClr val="FFFFFF"/>
            </a:solidFill>
            <a:ln>
              <a:noFill/>
            </a:ln>
          </p:spPr>
          <p:txBody>
            <a:bodyPr spcFirstLastPara="1" wrap="square" lIns="0" tIns="0" rIns="0" bIns="72000" anchor="b" anchorCtr="0">
              <a:noAutofit/>
            </a:bodyPr>
            <a:lstStyle/>
            <a:p>
              <a:pPr marL="0" lvl="0" indent="0" algn="ctr" rtl="0">
                <a:lnSpc>
                  <a:spcPct val="85000"/>
                </a:lnSpc>
                <a:spcBef>
                  <a:spcPts val="0"/>
                </a:spcBef>
                <a:spcAft>
                  <a:spcPts val="0"/>
                </a:spcAft>
                <a:buNone/>
              </a:pPr>
              <a:endParaRPr sz="1000" b="1">
                <a:solidFill>
                  <a:srgbClr val="FFFFFF"/>
                </a:solidFill>
                <a:latin typeface="Helvetica Neue"/>
                <a:ea typeface="Helvetica Neue"/>
                <a:cs typeface="Helvetica Neue"/>
                <a:sym typeface="Helvetica Neue"/>
              </a:endParaRPr>
            </a:p>
          </p:txBody>
        </p:sp>
        <p:sp>
          <p:nvSpPr>
            <p:cNvPr id="611" name="Google Shape;611;p41"/>
            <p:cNvSpPr/>
            <p:nvPr/>
          </p:nvSpPr>
          <p:spPr>
            <a:xfrm>
              <a:off x="4601205" y="1227247"/>
              <a:ext cx="288000" cy="288000"/>
            </a:xfrm>
            <a:custGeom>
              <a:avLst/>
              <a:gdLst/>
              <a:ahLst/>
              <a:cxnLst/>
              <a:rect l="l" t="t" r="r" b="b"/>
              <a:pathLst>
                <a:path w="347" h="346" extrusionOk="0">
                  <a:moveTo>
                    <a:pt x="0" y="0"/>
                  </a:moveTo>
                  <a:cubicBezTo>
                    <a:pt x="0" y="346"/>
                    <a:pt x="0" y="346"/>
                    <a:pt x="0" y="346"/>
                  </a:cubicBezTo>
                  <a:cubicBezTo>
                    <a:pt x="347" y="346"/>
                    <a:pt x="347" y="346"/>
                    <a:pt x="347" y="346"/>
                  </a:cubicBezTo>
                  <a:cubicBezTo>
                    <a:pt x="347" y="0"/>
                    <a:pt x="347" y="0"/>
                    <a:pt x="347" y="0"/>
                  </a:cubicBezTo>
                  <a:lnTo>
                    <a:pt x="0" y="0"/>
                  </a:lnTo>
                  <a:close/>
                  <a:moveTo>
                    <a:pt x="332" y="332"/>
                  </a:moveTo>
                  <a:cubicBezTo>
                    <a:pt x="15" y="332"/>
                    <a:pt x="15" y="332"/>
                    <a:pt x="15" y="332"/>
                  </a:cubicBezTo>
                  <a:cubicBezTo>
                    <a:pt x="15" y="15"/>
                    <a:pt x="15" y="15"/>
                    <a:pt x="15" y="15"/>
                  </a:cubicBezTo>
                  <a:cubicBezTo>
                    <a:pt x="332" y="15"/>
                    <a:pt x="332" y="15"/>
                    <a:pt x="332" y="15"/>
                  </a:cubicBezTo>
                  <a:lnTo>
                    <a:pt x="332" y="332"/>
                  </a:lnTo>
                  <a:close/>
                  <a:moveTo>
                    <a:pt x="48" y="309"/>
                  </a:moveTo>
                  <a:cubicBezTo>
                    <a:pt x="133" y="224"/>
                    <a:pt x="133" y="224"/>
                    <a:pt x="133" y="224"/>
                  </a:cubicBezTo>
                  <a:cubicBezTo>
                    <a:pt x="153" y="241"/>
                    <a:pt x="178" y="250"/>
                    <a:pt x="204" y="250"/>
                  </a:cubicBezTo>
                  <a:cubicBezTo>
                    <a:pt x="233" y="250"/>
                    <a:pt x="260" y="239"/>
                    <a:pt x="280" y="219"/>
                  </a:cubicBezTo>
                  <a:cubicBezTo>
                    <a:pt x="322" y="177"/>
                    <a:pt x="322" y="109"/>
                    <a:pt x="280" y="67"/>
                  </a:cubicBezTo>
                  <a:cubicBezTo>
                    <a:pt x="260" y="46"/>
                    <a:pt x="233" y="35"/>
                    <a:pt x="204" y="35"/>
                  </a:cubicBezTo>
                  <a:cubicBezTo>
                    <a:pt x="175" y="35"/>
                    <a:pt x="148" y="46"/>
                    <a:pt x="128" y="67"/>
                  </a:cubicBezTo>
                  <a:cubicBezTo>
                    <a:pt x="88" y="107"/>
                    <a:pt x="86" y="171"/>
                    <a:pt x="123" y="214"/>
                  </a:cubicBezTo>
                  <a:cubicBezTo>
                    <a:pt x="37" y="299"/>
                    <a:pt x="37" y="299"/>
                    <a:pt x="37" y="299"/>
                  </a:cubicBezTo>
                  <a:lnTo>
                    <a:pt x="48" y="309"/>
                  </a:lnTo>
                  <a:close/>
                  <a:moveTo>
                    <a:pt x="270" y="208"/>
                  </a:moveTo>
                  <a:cubicBezTo>
                    <a:pt x="252" y="226"/>
                    <a:pt x="229" y="236"/>
                    <a:pt x="204" y="236"/>
                  </a:cubicBezTo>
                  <a:cubicBezTo>
                    <a:pt x="179" y="236"/>
                    <a:pt x="156" y="226"/>
                    <a:pt x="138" y="208"/>
                  </a:cubicBezTo>
                  <a:cubicBezTo>
                    <a:pt x="134" y="204"/>
                    <a:pt x="129" y="199"/>
                    <a:pt x="126" y="193"/>
                  </a:cubicBezTo>
                  <a:cubicBezTo>
                    <a:pt x="139" y="193"/>
                    <a:pt x="139" y="193"/>
                    <a:pt x="139" y="193"/>
                  </a:cubicBezTo>
                  <a:cubicBezTo>
                    <a:pt x="178" y="193"/>
                    <a:pt x="178" y="193"/>
                    <a:pt x="178" y="193"/>
                  </a:cubicBezTo>
                  <a:cubicBezTo>
                    <a:pt x="193" y="193"/>
                    <a:pt x="193" y="193"/>
                    <a:pt x="193" y="193"/>
                  </a:cubicBezTo>
                  <a:cubicBezTo>
                    <a:pt x="217" y="193"/>
                    <a:pt x="217" y="193"/>
                    <a:pt x="217" y="193"/>
                  </a:cubicBezTo>
                  <a:cubicBezTo>
                    <a:pt x="231" y="193"/>
                    <a:pt x="231" y="193"/>
                    <a:pt x="231" y="193"/>
                  </a:cubicBezTo>
                  <a:cubicBezTo>
                    <a:pt x="270" y="193"/>
                    <a:pt x="270" y="193"/>
                    <a:pt x="270" y="193"/>
                  </a:cubicBezTo>
                  <a:cubicBezTo>
                    <a:pt x="282" y="193"/>
                    <a:pt x="282" y="193"/>
                    <a:pt x="282" y="193"/>
                  </a:cubicBezTo>
                  <a:cubicBezTo>
                    <a:pt x="278" y="199"/>
                    <a:pt x="274" y="204"/>
                    <a:pt x="270" y="208"/>
                  </a:cubicBezTo>
                  <a:close/>
                  <a:moveTo>
                    <a:pt x="193" y="112"/>
                  </a:moveTo>
                  <a:cubicBezTo>
                    <a:pt x="193" y="97"/>
                    <a:pt x="193" y="97"/>
                    <a:pt x="193" y="97"/>
                  </a:cubicBezTo>
                  <a:cubicBezTo>
                    <a:pt x="217" y="97"/>
                    <a:pt x="217" y="97"/>
                    <a:pt x="217" y="97"/>
                  </a:cubicBezTo>
                  <a:cubicBezTo>
                    <a:pt x="217" y="132"/>
                    <a:pt x="217" y="132"/>
                    <a:pt x="217" y="132"/>
                  </a:cubicBezTo>
                  <a:cubicBezTo>
                    <a:pt x="217" y="179"/>
                    <a:pt x="217" y="179"/>
                    <a:pt x="217" y="179"/>
                  </a:cubicBezTo>
                  <a:cubicBezTo>
                    <a:pt x="193" y="179"/>
                    <a:pt x="193" y="179"/>
                    <a:pt x="193" y="179"/>
                  </a:cubicBezTo>
                  <a:lnTo>
                    <a:pt x="193" y="112"/>
                  </a:lnTo>
                  <a:close/>
                  <a:moveTo>
                    <a:pt x="255" y="179"/>
                  </a:moveTo>
                  <a:cubicBezTo>
                    <a:pt x="231" y="179"/>
                    <a:pt x="231" y="179"/>
                    <a:pt x="231" y="179"/>
                  </a:cubicBezTo>
                  <a:cubicBezTo>
                    <a:pt x="231" y="147"/>
                    <a:pt x="231" y="147"/>
                    <a:pt x="231" y="147"/>
                  </a:cubicBezTo>
                  <a:cubicBezTo>
                    <a:pt x="255" y="147"/>
                    <a:pt x="255" y="147"/>
                    <a:pt x="255" y="147"/>
                  </a:cubicBezTo>
                  <a:lnTo>
                    <a:pt x="255" y="179"/>
                  </a:lnTo>
                  <a:close/>
                  <a:moveTo>
                    <a:pt x="178" y="179"/>
                  </a:moveTo>
                  <a:cubicBezTo>
                    <a:pt x="154" y="179"/>
                    <a:pt x="154" y="179"/>
                    <a:pt x="154" y="179"/>
                  </a:cubicBezTo>
                  <a:cubicBezTo>
                    <a:pt x="154" y="127"/>
                    <a:pt x="154" y="127"/>
                    <a:pt x="154" y="127"/>
                  </a:cubicBezTo>
                  <a:cubicBezTo>
                    <a:pt x="178" y="127"/>
                    <a:pt x="178" y="127"/>
                    <a:pt x="178" y="127"/>
                  </a:cubicBezTo>
                  <a:lnTo>
                    <a:pt x="178" y="179"/>
                  </a:lnTo>
                  <a:close/>
                  <a:moveTo>
                    <a:pt x="138" y="77"/>
                  </a:moveTo>
                  <a:cubicBezTo>
                    <a:pt x="156" y="59"/>
                    <a:pt x="179" y="50"/>
                    <a:pt x="204" y="50"/>
                  </a:cubicBezTo>
                  <a:cubicBezTo>
                    <a:pt x="229" y="50"/>
                    <a:pt x="252" y="59"/>
                    <a:pt x="270" y="77"/>
                  </a:cubicBezTo>
                  <a:cubicBezTo>
                    <a:pt x="297" y="104"/>
                    <a:pt x="304" y="145"/>
                    <a:pt x="290" y="179"/>
                  </a:cubicBezTo>
                  <a:cubicBezTo>
                    <a:pt x="270" y="179"/>
                    <a:pt x="270" y="179"/>
                    <a:pt x="270" y="179"/>
                  </a:cubicBezTo>
                  <a:cubicBezTo>
                    <a:pt x="270" y="132"/>
                    <a:pt x="270" y="132"/>
                    <a:pt x="270" y="132"/>
                  </a:cubicBezTo>
                  <a:cubicBezTo>
                    <a:pt x="231" y="132"/>
                    <a:pt x="231" y="132"/>
                    <a:pt x="231" y="132"/>
                  </a:cubicBezTo>
                  <a:cubicBezTo>
                    <a:pt x="231" y="83"/>
                    <a:pt x="231" y="83"/>
                    <a:pt x="231" y="83"/>
                  </a:cubicBezTo>
                  <a:cubicBezTo>
                    <a:pt x="178" y="83"/>
                    <a:pt x="178" y="83"/>
                    <a:pt x="178" y="83"/>
                  </a:cubicBezTo>
                  <a:cubicBezTo>
                    <a:pt x="178" y="112"/>
                    <a:pt x="178" y="112"/>
                    <a:pt x="178" y="112"/>
                  </a:cubicBezTo>
                  <a:cubicBezTo>
                    <a:pt x="139" y="112"/>
                    <a:pt x="139" y="112"/>
                    <a:pt x="139" y="112"/>
                  </a:cubicBezTo>
                  <a:cubicBezTo>
                    <a:pt x="139" y="179"/>
                    <a:pt x="139" y="179"/>
                    <a:pt x="139" y="179"/>
                  </a:cubicBezTo>
                  <a:cubicBezTo>
                    <a:pt x="118" y="179"/>
                    <a:pt x="118" y="179"/>
                    <a:pt x="118" y="179"/>
                  </a:cubicBezTo>
                  <a:cubicBezTo>
                    <a:pt x="104" y="145"/>
                    <a:pt x="111" y="104"/>
                    <a:pt x="138" y="77"/>
                  </a:cubicBezTo>
                  <a:close/>
                </a:path>
              </a:pathLst>
            </a:custGeom>
            <a:solidFill>
              <a:srgbClr val="0B5394"/>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b="1">
                <a:solidFill>
                  <a:srgbClr val="D04A02"/>
                </a:solidFill>
                <a:latin typeface="Arial"/>
                <a:ea typeface="Arial"/>
                <a:cs typeface="Arial"/>
                <a:sym typeface="Arial"/>
              </a:endParaRPr>
            </a:p>
          </p:txBody>
        </p:sp>
      </p:grpSp>
      <p:sp>
        <p:nvSpPr>
          <p:cNvPr id="612" name="Google Shape;612;p41"/>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APPENDIX A,Allegato 1 agli Atti Delegati della Tassonomia  [Documento C(2021)2800]</a:t>
            </a:r>
            <a:endParaRPr sz="2100" b="1">
              <a:solidFill>
                <a:srgbClr val="415364"/>
              </a:solidFill>
            </a:endParaRPr>
          </a:p>
          <a:p>
            <a:pPr marL="0" marR="0" lvl="0" indent="0" algn="l" rtl="0">
              <a:lnSpc>
                <a:spcPct val="90000"/>
              </a:lnSpc>
              <a:spcBef>
                <a:spcPts val="0"/>
              </a:spcBef>
              <a:spcAft>
                <a:spcPts val="0"/>
              </a:spcAft>
              <a:buClr>
                <a:srgbClr val="415364"/>
              </a:buClr>
              <a:buSzPts val="2100"/>
              <a:buFont typeface="Arial"/>
              <a:buNone/>
            </a:pPr>
            <a:endParaRPr sz="2100" b="1">
              <a:solidFill>
                <a:srgbClr val="415364"/>
              </a:solidFill>
            </a:endParaRPr>
          </a:p>
        </p:txBody>
      </p:sp>
      <p:pic>
        <p:nvPicPr>
          <p:cNvPr id="613" name="Google Shape;613;p41"/>
          <p:cNvPicPr preferRelativeResize="0"/>
          <p:nvPr/>
        </p:nvPicPr>
        <p:blipFill rotWithShape="1">
          <a:blip r:embed="rId4">
            <a:alphaModFix/>
          </a:blip>
          <a:srcRect l="55432"/>
          <a:stretch/>
        </p:blipFill>
        <p:spPr>
          <a:xfrm>
            <a:off x="95199" y="4702100"/>
            <a:ext cx="826375" cy="283625"/>
          </a:xfrm>
          <a:prstGeom prst="rect">
            <a:avLst/>
          </a:prstGeom>
          <a:noFill/>
          <a:ln>
            <a:noFill/>
          </a:ln>
        </p:spPr>
      </p:pic>
      <p:pic>
        <p:nvPicPr>
          <p:cNvPr id="614" name="Google Shape;614;p41" descr="Italia Domani, online il portale dedicato al PNRR - Ministero dell'Economia  e delle Finanze"/>
          <p:cNvPicPr preferRelativeResize="0"/>
          <p:nvPr/>
        </p:nvPicPr>
        <p:blipFill rotWithShape="1">
          <a:blip r:embed="rId5">
            <a:alphaModFix/>
          </a:blip>
          <a:srcRect t="25636" b="26596"/>
          <a:stretch/>
        </p:blipFill>
        <p:spPr>
          <a:xfrm>
            <a:off x="1030331" y="4702100"/>
            <a:ext cx="1192187" cy="283626"/>
          </a:xfrm>
          <a:prstGeom prst="rect">
            <a:avLst/>
          </a:prstGeom>
          <a:noFill/>
          <a:ln>
            <a:noFill/>
          </a:ln>
        </p:spPr>
      </p:pic>
      <p:sp>
        <p:nvSpPr>
          <p:cNvPr id="615" name="Google Shape;615;p41"/>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27</a:t>
            </a:fld>
            <a:endParaRPr sz="600">
              <a:solidFill>
                <a:srgbClr val="636466"/>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20"/>
        <p:cNvGrpSpPr/>
        <p:nvPr/>
      </p:nvGrpSpPr>
      <p:grpSpPr>
        <a:xfrm>
          <a:off x="0" y="0"/>
          <a:ext cx="0" cy="0"/>
          <a:chOff x="0" y="0"/>
          <a:chExt cx="0" cy="0"/>
        </a:xfrm>
      </p:grpSpPr>
      <p:pic>
        <p:nvPicPr>
          <p:cNvPr id="621" name="Google Shape;621;p42"/>
          <p:cNvPicPr preferRelativeResize="0"/>
          <p:nvPr/>
        </p:nvPicPr>
        <p:blipFill rotWithShape="1">
          <a:blip r:embed="rId3">
            <a:alphaModFix/>
          </a:blip>
          <a:srcRect l="17164" r="17171"/>
          <a:stretch/>
        </p:blipFill>
        <p:spPr>
          <a:xfrm>
            <a:off x="4437500" y="25"/>
            <a:ext cx="4706400" cy="5143500"/>
          </a:xfrm>
          <a:prstGeom prst="round2DiagRect">
            <a:avLst>
              <a:gd name="adj1" fmla="val 268"/>
              <a:gd name="adj2" fmla="val 0"/>
            </a:avLst>
          </a:prstGeom>
          <a:noFill/>
          <a:ln>
            <a:noFill/>
          </a:ln>
          <a:effectLst>
            <a:outerShdw blurRad="57150" dist="19050" dir="5400000" algn="bl" rotWithShape="0">
              <a:srgbClr val="000000">
                <a:alpha val="49800"/>
              </a:srgbClr>
            </a:outerShdw>
          </a:effectLst>
        </p:spPr>
      </p:pic>
      <p:sp>
        <p:nvSpPr>
          <p:cNvPr id="622" name="Google Shape;622;p42"/>
          <p:cNvSpPr/>
          <p:nvPr/>
        </p:nvSpPr>
        <p:spPr>
          <a:xfrm>
            <a:off x="0" y="0"/>
            <a:ext cx="4580257" cy="5141010"/>
          </a:xfrm>
          <a:custGeom>
            <a:avLst/>
            <a:gdLst/>
            <a:ahLst/>
            <a:cxnLst/>
            <a:rect l="l" t="t" r="r" b="b"/>
            <a:pathLst>
              <a:path w="5372735" h="7560309" extrusionOk="0">
                <a:moveTo>
                  <a:pt x="0" y="7559992"/>
                </a:moveTo>
                <a:lnTo>
                  <a:pt x="5372500" y="7559992"/>
                </a:lnTo>
                <a:lnTo>
                  <a:pt x="5372500" y="0"/>
                </a:lnTo>
                <a:lnTo>
                  <a:pt x="0" y="0"/>
                </a:lnTo>
                <a:lnTo>
                  <a:pt x="0" y="7559992"/>
                </a:lnTo>
                <a:close/>
              </a:path>
            </a:pathLst>
          </a:custGeom>
          <a:solidFill>
            <a:srgbClr val="415064"/>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623" name="Google Shape;623;p42"/>
          <p:cNvSpPr txBox="1"/>
          <p:nvPr/>
        </p:nvSpPr>
        <p:spPr>
          <a:xfrm>
            <a:off x="185900" y="1359419"/>
            <a:ext cx="4251600" cy="1036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FFFFFF"/>
              </a:buClr>
              <a:buSzPts val="3000"/>
              <a:buFont typeface="Georgia"/>
              <a:buNone/>
            </a:pPr>
            <a:r>
              <a:rPr lang="en" sz="2800">
                <a:solidFill>
                  <a:srgbClr val="FFFFFF"/>
                </a:solidFill>
                <a:latin typeface="Georgia"/>
                <a:ea typeface="Georgia"/>
                <a:cs typeface="Georgia"/>
                <a:sym typeface="Georgia"/>
              </a:rPr>
              <a:t>Q&amp;A</a:t>
            </a:r>
            <a:endParaRPr sz="2800" b="0" i="0" u="none" strike="noStrike" cap="none">
              <a:solidFill>
                <a:srgbClr val="FFFFFF"/>
              </a:solidFill>
              <a:latin typeface="Georgia"/>
              <a:ea typeface="Georgia"/>
              <a:cs typeface="Georgia"/>
              <a:sym typeface="Georgia"/>
            </a:endParaRPr>
          </a:p>
        </p:txBody>
      </p:sp>
      <p:sp>
        <p:nvSpPr>
          <p:cNvPr id="624" name="Google Shape;624;p42"/>
          <p:cNvSpPr txBox="1"/>
          <p:nvPr/>
        </p:nvSpPr>
        <p:spPr>
          <a:xfrm>
            <a:off x="0" y="25"/>
            <a:ext cx="4524300" cy="1132200"/>
          </a:xfrm>
          <a:prstGeom prst="rect">
            <a:avLst/>
          </a:prstGeom>
          <a:solidFill>
            <a:srgbClr val="415064"/>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FFFFFF"/>
              </a:buClr>
              <a:buSzPts val="7500"/>
              <a:buFont typeface="Georgia"/>
              <a:buNone/>
            </a:pPr>
            <a:r>
              <a:rPr lang="en" sz="4500" b="0" i="0" u="none" strike="noStrike" cap="none">
                <a:solidFill>
                  <a:srgbClr val="FFFFFF"/>
                </a:solidFill>
                <a:latin typeface="Georgia"/>
                <a:ea typeface="Georgia"/>
                <a:cs typeface="Georgia"/>
                <a:sym typeface="Georgia"/>
              </a:rPr>
              <a:t> </a:t>
            </a:r>
            <a:r>
              <a:rPr lang="en" sz="4500">
                <a:solidFill>
                  <a:srgbClr val="FFFFFF"/>
                </a:solidFill>
                <a:latin typeface="Georgia"/>
                <a:ea typeface="Georgia"/>
                <a:cs typeface="Georgia"/>
                <a:sym typeface="Georgia"/>
              </a:rPr>
              <a:t>5</a:t>
            </a:r>
            <a:endParaRPr sz="4500" b="0" i="0" u="none" strike="noStrike" cap="none">
              <a:solidFill>
                <a:srgbClr val="FFFFFF"/>
              </a:solidFill>
              <a:latin typeface="Georgia"/>
              <a:ea typeface="Georgia"/>
              <a:cs typeface="Georgia"/>
              <a:sym typeface="Georgia"/>
            </a:endParaRPr>
          </a:p>
        </p:txBody>
      </p:sp>
      <p:grpSp>
        <p:nvGrpSpPr>
          <p:cNvPr id="625" name="Google Shape;625;p42"/>
          <p:cNvGrpSpPr/>
          <p:nvPr/>
        </p:nvGrpSpPr>
        <p:grpSpPr>
          <a:xfrm>
            <a:off x="-6202" y="13"/>
            <a:ext cx="7333500" cy="5141010"/>
            <a:chOff x="-6202" y="13"/>
            <a:chExt cx="7333500" cy="5141010"/>
          </a:xfrm>
        </p:grpSpPr>
        <p:sp>
          <p:nvSpPr>
            <p:cNvPr id="626" name="Google Shape;626;p42"/>
            <p:cNvSpPr/>
            <p:nvPr/>
          </p:nvSpPr>
          <p:spPr>
            <a:xfrm>
              <a:off x="4528814" y="13"/>
              <a:ext cx="137160" cy="514101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627" name="Google Shape;627;p42"/>
            <p:cNvSpPr/>
            <p:nvPr/>
          </p:nvSpPr>
          <p:spPr>
            <a:xfrm rot="5400000">
              <a:off x="3591968" y="-2467935"/>
              <a:ext cx="137160" cy="733350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628" name="Google Shape;628;p42"/>
            <p:cNvSpPr/>
            <p:nvPr/>
          </p:nvSpPr>
          <p:spPr>
            <a:xfrm rot="5400000">
              <a:off x="3591968" y="235044"/>
              <a:ext cx="137160" cy="733350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629" name="Google Shape;629;p42"/>
            <p:cNvSpPr/>
            <p:nvPr/>
          </p:nvSpPr>
          <p:spPr>
            <a:xfrm>
              <a:off x="7190132" y="1130235"/>
              <a:ext cx="137160" cy="2721711"/>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grpSp>
      <p:sp>
        <p:nvSpPr>
          <p:cNvPr id="630" name="Google Shape;630;p42"/>
          <p:cNvSpPr txBox="1">
            <a:spLocks noGrp="1"/>
          </p:cNvSpPr>
          <p:nvPr>
            <p:ph type="sldNum" idx="12"/>
          </p:nvPr>
        </p:nvSpPr>
        <p:spPr>
          <a:xfrm>
            <a:off x="7488222" y="4869180"/>
            <a:ext cx="1323600" cy="102900"/>
          </a:xfrm>
          <a:prstGeom prst="rect">
            <a:avLst/>
          </a:prstGeom>
          <a:noFill/>
          <a:ln>
            <a:noFill/>
          </a:ln>
        </p:spPr>
        <p:txBody>
          <a:bodyPr spcFirstLastPara="1" wrap="square" lIns="0" tIns="0" rIns="0" bIns="0" anchor="b" anchorCtr="0">
            <a:noAutofit/>
          </a:bodyPr>
          <a:lstStyle/>
          <a:p>
            <a:pPr marL="25400" lvl="0" indent="0" algn="l" rtl="0">
              <a:spcBef>
                <a:spcPts val="0"/>
              </a:spcBef>
              <a:spcAft>
                <a:spcPts val="0"/>
              </a:spcAft>
              <a:buClr>
                <a:srgbClr val="000000"/>
              </a:buClr>
              <a:buSzPts val="600"/>
              <a:buFont typeface="Arial"/>
              <a:buNone/>
            </a:pPr>
            <a:fld id="{00000000-1234-1234-1234-123412341234}" type="slidenum">
              <a:rPr lang="en"/>
              <a:t>28</a:t>
            </a:fld>
            <a:endParaRPr/>
          </a:p>
        </p:txBody>
      </p:sp>
      <p:sp>
        <p:nvSpPr>
          <p:cNvPr id="631" name="Google Shape;631;p42"/>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28</a:t>
            </a:fld>
            <a:endParaRPr sz="600">
              <a:solidFill>
                <a:srgbClr val="636466"/>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2"/>
        <p:cNvGrpSpPr/>
        <p:nvPr/>
      </p:nvGrpSpPr>
      <p:grpSpPr>
        <a:xfrm>
          <a:off x="0" y="0"/>
          <a:ext cx="0" cy="0"/>
          <a:chOff x="0" y="0"/>
          <a:chExt cx="0" cy="0"/>
        </a:xfrm>
      </p:grpSpPr>
      <p:pic>
        <p:nvPicPr>
          <p:cNvPr id="133" name="Google Shape;133;p18"/>
          <p:cNvPicPr preferRelativeResize="0"/>
          <p:nvPr/>
        </p:nvPicPr>
        <p:blipFill rotWithShape="1">
          <a:blip r:embed="rId3">
            <a:alphaModFix/>
          </a:blip>
          <a:srcRect l="19204" r="19204"/>
          <a:stretch/>
        </p:blipFill>
        <p:spPr>
          <a:xfrm>
            <a:off x="4437500" y="-1250"/>
            <a:ext cx="4760100" cy="5143500"/>
          </a:xfrm>
          <a:prstGeom prst="round2DiagRect">
            <a:avLst>
              <a:gd name="adj1" fmla="val 268"/>
              <a:gd name="adj2" fmla="val 0"/>
            </a:avLst>
          </a:prstGeom>
          <a:noFill/>
          <a:ln>
            <a:noFill/>
          </a:ln>
          <a:effectLst>
            <a:outerShdw blurRad="57150" dist="19050" dir="5400000" algn="bl" rotWithShape="0">
              <a:srgbClr val="000000">
                <a:alpha val="49800"/>
              </a:srgbClr>
            </a:outerShdw>
          </a:effectLst>
        </p:spPr>
      </p:pic>
      <p:sp>
        <p:nvSpPr>
          <p:cNvPr id="134" name="Google Shape;134;p18"/>
          <p:cNvSpPr/>
          <p:nvPr/>
        </p:nvSpPr>
        <p:spPr>
          <a:xfrm>
            <a:off x="0" y="0"/>
            <a:ext cx="4580257" cy="5141010"/>
          </a:xfrm>
          <a:custGeom>
            <a:avLst/>
            <a:gdLst/>
            <a:ahLst/>
            <a:cxnLst/>
            <a:rect l="l" t="t" r="r" b="b"/>
            <a:pathLst>
              <a:path w="5372735" h="7560309" extrusionOk="0">
                <a:moveTo>
                  <a:pt x="0" y="7559992"/>
                </a:moveTo>
                <a:lnTo>
                  <a:pt x="5372500" y="7559992"/>
                </a:lnTo>
                <a:lnTo>
                  <a:pt x="5372500" y="0"/>
                </a:lnTo>
                <a:lnTo>
                  <a:pt x="0" y="0"/>
                </a:lnTo>
                <a:lnTo>
                  <a:pt x="0" y="7559992"/>
                </a:lnTo>
                <a:close/>
              </a:path>
            </a:pathLst>
          </a:custGeom>
          <a:solidFill>
            <a:srgbClr val="415064"/>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135" name="Google Shape;135;p18"/>
          <p:cNvSpPr txBox="1"/>
          <p:nvPr/>
        </p:nvSpPr>
        <p:spPr>
          <a:xfrm>
            <a:off x="185900" y="1359419"/>
            <a:ext cx="4251600" cy="1036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FFFFFF"/>
              </a:buClr>
              <a:buSzPts val="3000"/>
              <a:buFont typeface="Georgia"/>
              <a:buNone/>
            </a:pPr>
            <a:r>
              <a:rPr lang="en" sz="2800">
                <a:solidFill>
                  <a:srgbClr val="FFFFFF"/>
                </a:solidFill>
                <a:latin typeface="Georgia"/>
                <a:ea typeface="Georgia"/>
                <a:cs typeface="Georgia"/>
                <a:sym typeface="Georgia"/>
              </a:rPr>
              <a:t>L’investimento M2C3I1.2 e il DNSH</a:t>
            </a:r>
            <a:endParaRPr sz="2800" b="0" i="0" u="none" strike="noStrike" cap="none">
              <a:solidFill>
                <a:srgbClr val="FFFFFF"/>
              </a:solidFill>
              <a:latin typeface="Georgia"/>
              <a:ea typeface="Georgia"/>
              <a:cs typeface="Georgia"/>
              <a:sym typeface="Georgia"/>
            </a:endParaRPr>
          </a:p>
        </p:txBody>
      </p:sp>
      <p:sp>
        <p:nvSpPr>
          <p:cNvPr id="136" name="Google Shape;136;p18"/>
          <p:cNvSpPr txBox="1"/>
          <p:nvPr/>
        </p:nvSpPr>
        <p:spPr>
          <a:xfrm>
            <a:off x="0" y="25"/>
            <a:ext cx="4580400" cy="1132200"/>
          </a:xfrm>
          <a:prstGeom prst="rect">
            <a:avLst/>
          </a:prstGeom>
          <a:solidFill>
            <a:srgbClr val="415064"/>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FFFFFF"/>
              </a:buClr>
              <a:buSzPts val="7500"/>
              <a:buFont typeface="Georgia"/>
              <a:buNone/>
            </a:pPr>
            <a:r>
              <a:rPr lang="en" sz="4500" b="0" i="0" u="none" strike="noStrike" cap="none">
                <a:solidFill>
                  <a:srgbClr val="FFFFFF"/>
                </a:solidFill>
                <a:latin typeface="Georgia"/>
                <a:ea typeface="Georgia"/>
                <a:cs typeface="Georgia"/>
                <a:sym typeface="Georgia"/>
              </a:rPr>
              <a:t> 1</a:t>
            </a:r>
            <a:endParaRPr sz="4500" b="0" i="0" u="none" strike="noStrike" cap="none">
              <a:solidFill>
                <a:srgbClr val="FFFFFF"/>
              </a:solidFill>
              <a:latin typeface="Georgia"/>
              <a:ea typeface="Georgia"/>
              <a:cs typeface="Georgia"/>
              <a:sym typeface="Georgia"/>
            </a:endParaRPr>
          </a:p>
        </p:txBody>
      </p:sp>
      <p:grpSp>
        <p:nvGrpSpPr>
          <p:cNvPr id="137" name="Google Shape;137;p18"/>
          <p:cNvGrpSpPr/>
          <p:nvPr/>
        </p:nvGrpSpPr>
        <p:grpSpPr>
          <a:xfrm>
            <a:off x="-6202" y="13"/>
            <a:ext cx="7333500" cy="5141010"/>
            <a:chOff x="-6202" y="13"/>
            <a:chExt cx="7333500" cy="5141010"/>
          </a:xfrm>
        </p:grpSpPr>
        <p:sp>
          <p:nvSpPr>
            <p:cNvPr id="138" name="Google Shape;138;p18"/>
            <p:cNvSpPr/>
            <p:nvPr/>
          </p:nvSpPr>
          <p:spPr>
            <a:xfrm>
              <a:off x="4528814" y="13"/>
              <a:ext cx="137160" cy="514101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139" name="Google Shape;139;p18"/>
            <p:cNvSpPr/>
            <p:nvPr/>
          </p:nvSpPr>
          <p:spPr>
            <a:xfrm rot="5400000">
              <a:off x="3591968" y="-2467935"/>
              <a:ext cx="137160" cy="733350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140" name="Google Shape;140;p18"/>
            <p:cNvSpPr/>
            <p:nvPr/>
          </p:nvSpPr>
          <p:spPr>
            <a:xfrm rot="5400000">
              <a:off x="3591968" y="235044"/>
              <a:ext cx="137160" cy="7333500"/>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sp>
          <p:nvSpPr>
            <p:cNvPr id="141" name="Google Shape;141;p18"/>
            <p:cNvSpPr/>
            <p:nvPr/>
          </p:nvSpPr>
          <p:spPr>
            <a:xfrm>
              <a:off x="7190132" y="1130235"/>
              <a:ext cx="137160" cy="2721711"/>
            </a:xfrm>
            <a:custGeom>
              <a:avLst/>
              <a:gdLst/>
              <a:ahLst/>
              <a:cxnLst/>
              <a:rect l="l" t="t" r="r" b="b"/>
              <a:pathLst>
                <a:path w="127000" h="7560309" extrusionOk="0">
                  <a:moveTo>
                    <a:pt x="0" y="7560005"/>
                  </a:moveTo>
                  <a:lnTo>
                    <a:pt x="127000" y="7560005"/>
                  </a:lnTo>
                  <a:lnTo>
                    <a:pt x="127000" y="0"/>
                  </a:lnTo>
                  <a:lnTo>
                    <a:pt x="0" y="0"/>
                  </a:lnTo>
                  <a:lnTo>
                    <a:pt x="0" y="7560005"/>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Calibri"/>
                <a:ea typeface="Calibri"/>
                <a:cs typeface="Calibri"/>
                <a:sym typeface="Calibri"/>
              </a:endParaRPr>
            </a:p>
          </p:txBody>
        </p:sp>
      </p:grpSp>
      <p:sp>
        <p:nvSpPr>
          <p:cNvPr id="142" name="Google Shape;142;p18"/>
          <p:cNvSpPr txBox="1">
            <a:spLocks noGrp="1"/>
          </p:cNvSpPr>
          <p:nvPr>
            <p:ph type="sldNum" idx="12"/>
          </p:nvPr>
        </p:nvSpPr>
        <p:spPr>
          <a:xfrm>
            <a:off x="8150985" y="48003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Clr>
                <a:srgbClr val="000000"/>
              </a:buClr>
              <a:buSzPts val="600"/>
              <a:buFont typeface="Arial"/>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pic>
        <p:nvPicPr>
          <p:cNvPr id="148" name="Google Shape;148;p19" descr="Italia Domani, online il portale dedicato al PNRR - Ministero dell'Economia  e delle Finanze"/>
          <p:cNvPicPr preferRelativeResize="0"/>
          <p:nvPr/>
        </p:nvPicPr>
        <p:blipFill rotWithShape="1">
          <a:blip r:embed="rId3">
            <a:alphaModFix/>
          </a:blip>
          <a:srcRect t="25636" b="26596"/>
          <a:stretch/>
        </p:blipFill>
        <p:spPr>
          <a:xfrm>
            <a:off x="1030331" y="4778300"/>
            <a:ext cx="1192187" cy="283626"/>
          </a:xfrm>
          <a:prstGeom prst="rect">
            <a:avLst/>
          </a:prstGeom>
          <a:noFill/>
          <a:ln>
            <a:noFill/>
          </a:ln>
        </p:spPr>
      </p:pic>
      <p:pic>
        <p:nvPicPr>
          <p:cNvPr id="149" name="Google Shape;149;p19"/>
          <p:cNvPicPr preferRelativeResize="0"/>
          <p:nvPr/>
        </p:nvPicPr>
        <p:blipFill rotWithShape="1">
          <a:blip r:embed="rId4">
            <a:alphaModFix/>
          </a:blip>
          <a:srcRect l="55432"/>
          <a:stretch/>
        </p:blipFill>
        <p:spPr>
          <a:xfrm>
            <a:off x="95199" y="4778300"/>
            <a:ext cx="826375" cy="283625"/>
          </a:xfrm>
          <a:prstGeom prst="rect">
            <a:avLst/>
          </a:prstGeom>
          <a:noFill/>
          <a:ln>
            <a:noFill/>
          </a:ln>
        </p:spPr>
      </p:pic>
      <p:sp>
        <p:nvSpPr>
          <p:cNvPr id="150" name="Google Shape;150;p19"/>
          <p:cNvSpPr/>
          <p:nvPr/>
        </p:nvSpPr>
        <p:spPr>
          <a:xfrm>
            <a:off x="107550" y="4081150"/>
            <a:ext cx="6684000" cy="664500"/>
          </a:xfrm>
          <a:prstGeom prst="rect">
            <a:avLst/>
          </a:prstGeom>
          <a:solidFill>
            <a:schemeClr val="lt1"/>
          </a:solidFill>
          <a:ln w="9525" cap="flat" cmpd="sng">
            <a:solidFill>
              <a:srgbClr val="415364"/>
            </a:solidFill>
            <a:prstDash val="solid"/>
            <a:miter lim="800000"/>
            <a:headEnd type="none" w="sm" len="sm"/>
            <a:tailEnd type="none" w="sm" len="sm"/>
          </a:ln>
        </p:spPr>
        <p:txBody>
          <a:bodyPr spcFirstLastPara="1" wrap="square" lIns="0" tIns="34275" rIns="0" bIns="34275" anchor="ctr" anchorCtr="0">
            <a:noAutofit/>
          </a:bodyPr>
          <a:lstStyle/>
          <a:p>
            <a:pPr marL="8890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415364"/>
              </a:solidFill>
              <a:latin typeface="Arial"/>
              <a:ea typeface="Arial"/>
              <a:cs typeface="Arial"/>
              <a:sym typeface="Arial"/>
            </a:endParaRPr>
          </a:p>
        </p:txBody>
      </p:sp>
      <p:sp>
        <p:nvSpPr>
          <p:cNvPr id="151" name="Google Shape;151;p19"/>
          <p:cNvSpPr/>
          <p:nvPr/>
        </p:nvSpPr>
        <p:spPr>
          <a:xfrm>
            <a:off x="95188" y="2608920"/>
            <a:ext cx="6684000" cy="1329900"/>
          </a:xfrm>
          <a:prstGeom prst="rect">
            <a:avLst/>
          </a:prstGeom>
          <a:solidFill>
            <a:schemeClr val="lt1"/>
          </a:solidFill>
          <a:ln w="9525" cap="flat" cmpd="sng">
            <a:solidFill>
              <a:srgbClr val="415364"/>
            </a:solidFill>
            <a:prstDash val="solid"/>
            <a:miter lim="800000"/>
            <a:headEnd type="none" w="sm" len="sm"/>
            <a:tailEnd type="none" w="sm" len="sm"/>
          </a:ln>
        </p:spPr>
        <p:txBody>
          <a:bodyPr spcFirstLastPara="1" wrap="square" lIns="0" tIns="34275" rIns="0" bIns="34275" anchor="ctr" anchorCtr="0">
            <a:noAutofit/>
          </a:bodyPr>
          <a:lstStyle/>
          <a:p>
            <a:pPr marL="8890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415364"/>
              </a:solidFill>
              <a:latin typeface="Arial"/>
              <a:ea typeface="Arial"/>
              <a:cs typeface="Arial"/>
              <a:sym typeface="Arial"/>
            </a:endParaRPr>
          </a:p>
        </p:txBody>
      </p:sp>
      <p:sp>
        <p:nvSpPr>
          <p:cNvPr id="152" name="Google Shape;152;p19"/>
          <p:cNvSpPr/>
          <p:nvPr/>
        </p:nvSpPr>
        <p:spPr>
          <a:xfrm>
            <a:off x="120000" y="792225"/>
            <a:ext cx="6659100" cy="1605900"/>
          </a:xfrm>
          <a:prstGeom prst="rect">
            <a:avLst/>
          </a:prstGeom>
          <a:solidFill>
            <a:schemeClr val="lt1"/>
          </a:solidFill>
          <a:ln w="9525" cap="flat" cmpd="sng">
            <a:solidFill>
              <a:srgbClr val="415364"/>
            </a:solidFill>
            <a:prstDash val="solid"/>
            <a:miter lim="800000"/>
            <a:headEnd type="none" w="sm" len="sm"/>
            <a:tailEnd type="none" w="sm" len="sm"/>
          </a:ln>
        </p:spPr>
        <p:txBody>
          <a:bodyPr spcFirstLastPara="1" wrap="square" lIns="0" tIns="34275" rIns="0" bIns="34275" anchor="ctr" anchorCtr="0">
            <a:noAutofit/>
          </a:bodyPr>
          <a:lstStyle/>
          <a:p>
            <a:pPr marL="8890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415364"/>
              </a:solidFill>
              <a:latin typeface="Arial"/>
              <a:ea typeface="Arial"/>
              <a:cs typeface="Arial"/>
              <a:sym typeface="Arial"/>
            </a:endParaRPr>
          </a:p>
        </p:txBody>
      </p:sp>
      <p:sp>
        <p:nvSpPr>
          <p:cNvPr id="153" name="Google Shape;153;p19"/>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i="0" u="none" strike="noStrike" cap="none">
                <a:solidFill>
                  <a:srgbClr val="415364"/>
                </a:solidFill>
                <a:latin typeface="Arial"/>
                <a:ea typeface="Arial"/>
                <a:cs typeface="Arial"/>
                <a:sym typeface="Arial"/>
              </a:rPr>
              <a:t>MINISTERO DELLA GIUSTIZIA</a:t>
            </a:r>
            <a:endParaRPr sz="1100" b="0" i="0" u="none" strike="noStrike" cap="none">
              <a:solidFill>
                <a:srgbClr val="000000"/>
              </a:solidFill>
              <a:latin typeface="Arial"/>
              <a:ea typeface="Arial"/>
              <a:cs typeface="Arial"/>
              <a:sym typeface="Arial"/>
            </a:endParaRPr>
          </a:p>
        </p:txBody>
      </p:sp>
      <p:sp>
        <p:nvSpPr>
          <p:cNvPr id="154" name="Google Shape;154;p19"/>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r>
              <a:rPr lang="en" sz="1200" b="0" i="0" u="none" strike="noStrike" cap="none">
                <a:solidFill>
                  <a:srgbClr val="797979"/>
                </a:solidFill>
                <a:latin typeface="Arial"/>
                <a:ea typeface="Arial"/>
                <a:cs typeface="Arial"/>
                <a:sym typeface="Arial"/>
              </a:rPr>
              <a:t>EFFICIENTAMENTO ENERGETICO E RIQUALIFICAZIONE DEGLI EDIFICI GIUDIZIARI</a:t>
            </a: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grpSp>
        <p:nvGrpSpPr>
          <p:cNvPr id="155" name="Google Shape;155;p19"/>
          <p:cNvGrpSpPr/>
          <p:nvPr/>
        </p:nvGrpSpPr>
        <p:grpSpPr>
          <a:xfrm>
            <a:off x="7022561" y="161092"/>
            <a:ext cx="1970700" cy="1557751"/>
            <a:chOff x="7003852" y="313935"/>
            <a:chExt cx="1970700" cy="1557751"/>
          </a:xfrm>
        </p:grpSpPr>
        <p:sp>
          <p:nvSpPr>
            <p:cNvPr id="156" name="Google Shape;156;p19"/>
            <p:cNvSpPr/>
            <p:nvPr/>
          </p:nvSpPr>
          <p:spPr>
            <a:xfrm>
              <a:off x="7003852" y="385786"/>
              <a:ext cx="1970700" cy="1485900"/>
            </a:xfrm>
            <a:prstGeom prst="rect">
              <a:avLst/>
            </a:prstGeom>
            <a:solidFill>
              <a:schemeClr val="lt1"/>
            </a:solidFill>
            <a:ln w="9525" cap="flat" cmpd="sng">
              <a:solidFill>
                <a:srgbClr val="415364"/>
              </a:solidFill>
              <a:prstDash val="solid"/>
              <a:miter lim="800000"/>
              <a:headEnd type="none" w="sm" len="sm"/>
              <a:tailEnd type="none" w="sm" len="sm"/>
            </a:ln>
          </p:spPr>
          <p:txBody>
            <a:bodyPr spcFirstLastPara="1" wrap="square" lIns="0" tIns="34275" rIns="0" bIns="34275" anchor="ctr" anchorCtr="0">
              <a:noAutofit/>
            </a:bodyPr>
            <a:lstStyle/>
            <a:p>
              <a:pPr marL="8890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15364"/>
                </a:solidFill>
                <a:latin typeface="Arial"/>
                <a:ea typeface="Arial"/>
                <a:cs typeface="Arial"/>
                <a:sym typeface="Arial"/>
              </a:endParaRPr>
            </a:p>
          </p:txBody>
        </p:sp>
        <p:grpSp>
          <p:nvGrpSpPr>
            <p:cNvPr id="157" name="Google Shape;157;p19"/>
            <p:cNvGrpSpPr/>
            <p:nvPr/>
          </p:nvGrpSpPr>
          <p:grpSpPr>
            <a:xfrm>
              <a:off x="7060547" y="313935"/>
              <a:ext cx="1364100" cy="137966"/>
              <a:chOff x="7060547" y="313935"/>
              <a:chExt cx="1364100" cy="137966"/>
            </a:xfrm>
          </p:grpSpPr>
          <p:sp>
            <p:nvSpPr>
              <p:cNvPr id="158" name="Google Shape;158;p19"/>
              <p:cNvSpPr/>
              <p:nvPr/>
            </p:nvSpPr>
            <p:spPr>
              <a:xfrm>
                <a:off x="7060547" y="313935"/>
                <a:ext cx="1364100" cy="135900"/>
              </a:xfrm>
              <a:prstGeom prst="rect">
                <a:avLst/>
              </a:prstGeom>
              <a:solidFill>
                <a:srgbClr val="415364"/>
              </a:solidFill>
              <a:ln>
                <a:noFill/>
              </a:ln>
            </p:spPr>
            <p:txBody>
              <a:bodyPr spcFirstLastPara="1" wrap="square" lIns="68575" tIns="34275" rIns="68575" bIns="34275" anchor="ctr" anchorCtr="0">
                <a:noAutofit/>
              </a:bodyPr>
              <a:lstStyle/>
              <a:p>
                <a:pPr marL="88900" marR="0" lvl="0" indent="0" algn="l" rtl="0">
                  <a:lnSpc>
                    <a:spcPct val="100000"/>
                  </a:lnSpc>
                  <a:spcBef>
                    <a:spcPts val="0"/>
                  </a:spcBef>
                  <a:spcAft>
                    <a:spcPts val="0"/>
                  </a:spcAft>
                  <a:buClr>
                    <a:srgbClr val="000000"/>
                  </a:buClr>
                  <a:buSzPts val="700"/>
                  <a:buFont typeface="Arial"/>
                  <a:buNone/>
                </a:pPr>
                <a:r>
                  <a:rPr lang="en" sz="700" b="1" i="0" u="none" strike="noStrike" cap="none">
                    <a:solidFill>
                      <a:srgbClr val="FFFEFD"/>
                    </a:solidFill>
                    <a:latin typeface="Arial"/>
                    <a:ea typeface="Arial"/>
                    <a:cs typeface="Arial"/>
                    <a:sym typeface="Arial"/>
                  </a:rPr>
                  <a:t>INQUADRAMENTO</a:t>
                </a:r>
                <a:endParaRPr sz="1100" b="0" i="0" u="none" strike="noStrike" cap="none">
                  <a:solidFill>
                    <a:srgbClr val="000000"/>
                  </a:solidFill>
                  <a:latin typeface="Arial"/>
                  <a:ea typeface="Arial"/>
                  <a:cs typeface="Arial"/>
                  <a:sym typeface="Arial"/>
                </a:endParaRPr>
              </a:p>
            </p:txBody>
          </p:sp>
          <p:pic>
            <p:nvPicPr>
              <p:cNvPr id="159" name="Google Shape;159;p19" descr="Ricerca con riempimento a tinta unita"/>
              <p:cNvPicPr preferRelativeResize="0"/>
              <p:nvPr/>
            </p:nvPicPr>
            <p:blipFill rotWithShape="1">
              <a:blip r:embed="rId5">
                <a:alphaModFix/>
              </a:blip>
              <a:srcRect/>
              <a:stretch/>
            </p:blipFill>
            <p:spPr>
              <a:xfrm>
                <a:off x="7077850" y="315861"/>
                <a:ext cx="136040" cy="136040"/>
              </a:xfrm>
              <a:prstGeom prst="rect">
                <a:avLst/>
              </a:prstGeom>
              <a:noFill/>
              <a:ln>
                <a:noFill/>
              </a:ln>
            </p:spPr>
          </p:pic>
        </p:grpSp>
      </p:grpSp>
      <p:grpSp>
        <p:nvGrpSpPr>
          <p:cNvPr id="160" name="Google Shape;160;p19"/>
          <p:cNvGrpSpPr/>
          <p:nvPr/>
        </p:nvGrpSpPr>
        <p:grpSpPr>
          <a:xfrm>
            <a:off x="7079611" y="354511"/>
            <a:ext cx="1852781" cy="348224"/>
            <a:chOff x="187362" y="1331400"/>
            <a:chExt cx="2440438" cy="458672"/>
          </a:xfrm>
        </p:grpSpPr>
        <p:grpSp>
          <p:nvGrpSpPr>
            <p:cNvPr id="161" name="Google Shape;161;p19"/>
            <p:cNvGrpSpPr/>
            <p:nvPr/>
          </p:nvGrpSpPr>
          <p:grpSpPr>
            <a:xfrm>
              <a:off x="187362" y="1331400"/>
              <a:ext cx="2351136" cy="407227"/>
              <a:chOff x="187362" y="1330647"/>
              <a:chExt cx="2351136" cy="407227"/>
            </a:xfrm>
          </p:grpSpPr>
          <p:sp>
            <p:nvSpPr>
              <p:cNvPr id="162" name="Google Shape;162;p19"/>
              <p:cNvSpPr/>
              <p:nvPr/>
            </p:nvSpPr>
            <p:spPr>
              <a:xfrm>
                <a:off x="380298" y="1344198"/>
                <a:ext cx="2158200" cy="135900"/>
              </a:xfrm>
              <a:prstGeom prst="rect">
                <a:avLst/>
              </a:prstGeom>
              <a:solidFill>
                <a:srgbClr val="D5DDE4"/>
              </a:solidFill>
              <a:ln>
                <a:noFill/>
              </a:ln>
            </p:spPr>
            <p:txBody>
              <a:bodyPr spcFirstLastPara="1" wrap="square" lIns="68575" tIns="34275" rIns="68575" bIns="34275" anchor="ctr" anchorCtr="0">
                <a:noAutofit/>
              </a:bodyPr>
              <a:lstStyle/>
              <a:p>
                <a:pPr marL="177800" marR="0" lvl="0" indent="0" algn="l" rtl="0">
                  <a:lnSpc>
                    <a:spcPct val="100000"/>
                  </a:lnSpc>
                  <a:spcBef>
                    <a:spcPts val="0"/>
                  </a:spcBef>
                  <a:spcAft>
                    <a:spcPts val="0"/>
                  </a:spcAft>
                  <a:buClr>
                    <a:srgbClr val="000000"/>
                  </a:buClr>
                  <a:buSzPts val="700"/>
                  <a:buFont typeface="Arial"/>
                  <a:buNone/>
                </a:pPr>
                <a:r>
                  <a:rPr lang="en" sz="700" b="1" i="0" u="none" strike="noStrike" cap="none">
                    <a:solidFill>
                      <a:srgbClr val="415364"/>
                    </a:solidFill>
                    <a:latin typeface="Arial"/>
                    <a:ea typeface="Arial"/>
                    <a:cs typeface="Arial"/>
                    <a:sym typeface="Arial"/>
                  </a:rPr>
                  <a:t>MINISTERO TITOLARE</a:t>
                </a:r>
                <a:endParaRPr sz="1100" b="0" i="0" u="none" strike="noStrike" cap="none">
                  <a:solidFill>
                    <a:srgbClr val="000000"/>
                  </a:solidFill>
                  <a:latin typeface="Arial"/>
                  <a:ea typeface="Arial"/>
                  <a:cs typeface="Arial"/>
                  <a:sym typeface="Arial"/>
                </a:endParaRPr>
              </a:p>
            </p:txBody>
          </p:sp>
          <p:grpSp>
            <p:nvGrpSpPr>
              <p:cNvPr id="163" name="Google Shape;163;p19"/>
              <p:cNvGrpSpPr/>
              <p:nvPr/>
            </p:nvGrpSpPr>
            <p:grpSpPr>
              <a:xfrm>
                <a:off x="187362" y="1330647"/>
                <a:ext cx="359820" cy="407227"/>
                <a:chOff x="2118467" y="2940692"/>
                <a:chExt cx="574334" cy="664318"/>
              </a:xfrm>
            </p:grpSpPr>
            <p:sp>
              <p:nvSpPr>
                <p:cNvPr id="164" name="Google Shape;164;p19"/>
                <p:cNvSpPr/>
                <p:nvPr/>
              </p:nvSpPr>
              <p:spPr>
                <a:xfrm rot="-5400000">
                  <a:off x="2118477" y="3019443"/>
                  <a:ext cx="574200" cy="495000"/>
                </a:xfrm>
                <a:prstGeom prst="hexagon">
                  <a:avLst>
                    <a:gd name="adj" fmla="val 25000"/>
                    <a:gd name="vf" fmla="val 115470"/>
                  </a:avLst>
                </a:prstGeom>
                <a:solidFill>
                  <a:schemeClr val="lt1"/>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FFFEFD"/>
                    </a:solidFill>
                    <a:latin typeface="Arial"/>
                    <a:ea typeface="Arial"/>
                    <a:cs typeface="Arial"/>
                    <a:sym typeface="Arial"/>
                  </a:endParaRPr>
                </a:p>
              </p:txBody>
            </p:sp>
            <p:sp>
              <p:nvSpPr>
                <p:cNvPr id="165" name="Google Shape;165;p19"/>
                <p:cNvSpPr/>
                <p:nvPr/>
              </p:nvSpPr>
              <p:spPr>
                <a:xfrm>
                  <a:off x="2118467" y="2940692"/>
                  <a:ext cx="574334" cy="664318"/>
                </a:xfrm>
                <a:custGeom>
                  <a:avLst/>
                  <a:gdLst/>
                  <a:ahLst/>
                  <a:cxnLst/>
                  <a:rect l="l" t="t" r="r" b="b"/>
                  <a:pathLst>
                    <a:path w="3807" h="4398" extrusionOk="0">
                      <a:moveTo>
                        <a:pt x="1903" y="0"/>
                      </a:moveTo>
                      <a:lnTo>
                        <a:pt x="0" y="1100"/>
                      </a:lnTo>
                      <a:lnTo>
                        <a:pt x="0" y="3298"/>
                      </a:lnTo>
                      <a:lnTo>
                        <a:pt x="1903" y="4398"/>
                      </a:lnTo>
                      <a:lnTo>
                        <a:pt x="3807" y="3298"/>
                      </a:lnTo>
                      <a:lnTo>
                        <a:pt x="3807" y="1100"/>
                      </a:lnTo>
                      <a:lnTo>
                        <a:pt x="1903" y="0"/>
                      </a:lnTo>
                      <a:close/>
                      <a:moveTo>
                        <a:pt x="1903" y="421"/>
                      </a:moveTo>
                      <a:lnTo>
                        <a:pt x="3443" y="1310"/>
                      </a:lnTo>
                      <a:lnTo>
                        <a:pt x="3443" y="3088"/>
                      </a:lnTo>
                      <a:lnTo>
                        <a:pt x="1903" y="3977"/>
                      </a:lnTo>
                      <a:lnTo>
                        <a:pt x="364" y="3088"/>
                      </a:lnTo>
                      <a:lnTo>
                        <a:pt x="364" y="1310"/>
                      </a:lnTo>
                      <a:lnTo>
                        <a:pt x="1903" y="421"/>
                      </a:lnTo>
                      <a:close/>
                    </a:path>
                  </a:pathLst>
                </a:custGeom>
                <a:solidFill>
                  <a:schemeClr val="dk1"/>
                </a:solidFill>
                <a:ln w="19050" cap="flat" cmpd="sng">
                  <a:solidFill>
                    <a:schemeClr val="lt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15364"/>
                    </a:solidFill>
                    <a:latin typeface="Arial"/>
                    <a:ea typeface="Arial"/>
                    <a:cs typeface="Arial"/>
                    <a:sym typeface="Arial"/>
                  </a:endParaRPr>
                </a:p>
              </p:txBody>
            </p:sp>
          </p:grpSp>
          <p:pic>
            <p:nvPicPr>
              <p:cNvPr id="166" name="Google Shape;166;p19"/>
              <p:cNvPicPr preferRelativeResize="0"/>
              <p:nvPr/>
            </p:nvPicPr>
            <p:blipFill rotWithShape="1">
              <a:blip r:embed="rId6">
                <a:alphaModFix/>
              </a:blip>
              <a:srcRect/>
              <a:stretch/>
            </p:blipFill>
            <p:spPr>
              <a:xfrm>
                <a:off x="241678" y="1407411"/>
                <a:ext cx="256988" cy="211885"/>
              </a:xfrm>
              <a:prstGeom prst="rect">
                <a:avLst/>
              </a:prstGeom>
              <a:noFill/>
              <a:ln>
                <a:noFill/>
              </a:ln>
            </p:spPr>
          </p:pic>
        </p:grpSp>
        <p:sp>
          <p:nvSpPr>
            <p:cNvPr id="167" name="Google Shape;167;p19"/>
            <p:cNvSpPr/>
            <p:nvPr/>
          </p:nvSpPr>
          <p:spPr>
            <a:xfrm>
              <a:off x="469600" y="1516472"/>
              <a:ext cx="2158200" cy="273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r>
                <a:rPr lang="en" sz="900" b="1">
                  <a:solidFill>
                    <a:srgbClr val="3B5362"/>
                  </a:solidFill>
                </a:rPr>
                <a:t>Ministero della Giustizia</a:t>
              </a:r>
              <a:endParaRPr sz="1100" b="0" i="0" u="none" strike="noStrike" cap="none">
                <a:solidFill>
                  <a:srgbClr val="000000"/>
                </a:solidFill>
                <a:latin typeface="Arial"/>
                <a:ea typeface="Arial"/>
                <a:cs typeface="Arial"/>
                <a:sym typeface="Arial"/>
              </a:endParaRPr>
            </a:p>
          </p:txBody>
        </p:sp>
      </p:grpSp>
      <p:grpSp>
        <p:nvGrpSpPr>
          <p:cNvPr id="168" name="Google Shape;168;p19"/>
          <p:cNvGrpSpPr/>
          <p:nvPr/>
        </p:nvGrpSpPr>
        <p:grpSpPr>
          <a:xfrm>
            <a:off x="7079615" y="696448"/>
            <a:ext cx="1852661" cy="348219"/>
            <a:chOff x="244111" y="1711041"/>
            <a:chExt cx="2440281" cy="458666"/>
          </a:xfrm>
        </p:grpSpPr>
        <p:grpSp>
          <p:nvGrpSpPr>
            <p:cNvPr id="169" name="Google Shape;169;p19"/>
            <p:cNvGrpSpPr/>
            <p:nvPr/>
          </p:nvGrpSpPr>
          <p:grpSpPr>
            <a:xfrm>
              <a:off x="244111" y="1711041"/>
              <a:ext cx="2440281" cy="458666"/>
              <a:chOff x="187362" y="1331400"/>
              <a:chExt cx="2440281" cy="458666"/>
            </a:xfrm>
          </p:grpSpPr>
          <p:grpSp>
            <p:nvGrpSpPr>
              <p:cNvPr id="170" name="Google Shape;170;p19"/>
              <p:cNvGrpSpPr/>
              <p:nvPr/>
            </p:nvGrpSpPr>
            <p:grpSpPr>
              <a:xfrm>
                <a:off x="187362" y="1331400"/>
                <a:ext cx="2351136" cy="407227"/>
                <a:chOff x="187362" y="1330647"/>
                <a:chExt cx="2351136" cy="407227"/>
              </a:xfrm>
            </p:grpSpPr>
            <p:sp>
              <p:nvSpPr>
                <p:cNvPr id="171" name="Google Shape;171;p19"/>
                <p:cNvSpPr/>
                <p:nvPr/>
              </p:nvSpPr>
              <p:spPr>
                <a:xfrm>
                  <a:off x="380298" y="1344198"/>
                  <a:ext cx="2158200" cy="135900"/>
                </a:xfrm>
                <a:prstGeom prst="rect">
                  <a:avLst/>
                </a:prstGeom>
                <a:solidFill>
                  <a:srgbClr val="D5DDE4"/>
                </a:solidFill>
                <a:ln>
                  <a:noFill/>
                </a:ln>
              </p:spPr>
              <p:txBody>
                <a:bodyPr spcFirstLastPara="1" wrap="square" lIns="68575" tIns="34275" rIns="68575" bIns="34275" anchor="ctr" anchorCtr="0">
                  <a:noAutofit/>
                </a:bodyPr>
                <a:lstStyle/>
                <a:p>
                  <a:pPr marL="177800" marR="0" lvl="0" indent="0" algn="l" rtl="0">
                    <a:lnSpc>
                      <a:spcPct val="100000"/>
                    </a:lnSpc>
                    <a:spcBef>
                      <a:spcPts val="0"/>
                    </a:spcBef>
                    <a:spcAft>
                      <a:spcPts val="0"/>
                    </a:spcAft>
                    <a:buClr>
                      <a:srgbClr val="000000"/>
                    </a:buClr>
                    <a:buSzPts val="700"/>
                    <a:buFont typeface="Arial"/>
                    <a:buNone/>
                  </a:pPr>
                  <a:r>
                    <a:rPr lang="en" sz="700" b="1" i="0" u="none" strike="noStrike" cap="none">
                      <a:solidFill>
                        <a:srgbClr val="415364"/>
                      </a:solidFill>
                      <a:latin typeface="Arial"/>
                      <a:ea typeface="Arial"/>
                      <a:cs typeface="Arial"/>
                      <a:sym typeface="Arial"/>
                    </a:rPr>
                    <a:t>CODICE MISURA</a:t>
                  </a:r>
                  <a:endParaRPr sz="1100" b="0" i="0" u="none" strike="noStrike" cap="none">
                    <a:solidFill>
                      <a:srgbClr val="000000"/>
                    </a:solidFill>
                    <a:latin typeface="Arial"/>
                    <a:ea typeface="Arial"/>
                    <a:cs typeface="Arial"/>
                    <a:sym typeface="Arial"/>
                  </a:endParaRPr>
                </a:p>
              </p:txBody>
            </p:sp>
            <p:grpSp>
              <p:nvGrpSpPr>
                <p:cNvPr id="172" name="Google Shape;172;p19"/>
                <p:cNvGrpSpPr/>
                <p:nvPr/>
              </p:nvGrpSpPr>
              <p:grpSpPr>
                <a:xfrm>
                  <a:off x="187362" y="1330647"/>
                  <a:ext cx="359820" cy="407227"/>
                  <a:chOff x="2118467" y="2940692"/>
                  <a:chExt cx="574334" cy="664318"/>
                </a:xfrm>
              </p:grpSpPr>
              <p:sp>
                <p:nvSpPr>
                  <p:cNvPr id="173" name="Google Shape;173;p19"/>
                  <p:cNvSpPr/>
                  <p:nvPr/>
                </p:nvSpPr>
                <p:spPr>
                  <a:xfrm rot="-5400000">
                    <a:off x="2118477" y="3019443"/>
                    <a:ext cx="574200" cy="495000"/>
                  </a:xfrm>
                  <a:prstGeom prst="hexagon">
                    <a:avLst>
                      <a:gd name="adj" fmla="val 25000"/>
                      <a:gd name="vf" fmla="val 115470"/>
                    </a:avLst>
                  </a:prstGeom>
                  <a:solidFill>
                    <a:schemeClr val="lt1"/>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FFFEFD"/>
                      </a:solidFill>
                      <a:latin typeface="Arial"/>
                      <a:ea typeface="Arial"/>
                      <a:cs typeface="Arial"/>
                      <a:sym typeface="Arial"/>
                    </a:endParaRPr>
                  </a:p>
                </p:txBody>
              </p:sp>
              <p:sp>
                <p:nvSpPr>
                  <p:cNvPr id="174" name="Google Shape;174;p19"/>
                  <p:cNvSpPr/>
                  <p:nvPr/>
                </p:nvSpPr>
                <p:spPr>
                  <a:xfrm>
                    <a:off x="2118467" y="2940692"/>
                    <a:ext cx="574334" cy="664318"/>
                  </a:xfrm>
                  <a:custGeom>
                    <a:avLst/>
                    <a:gdLst/>
                    <a:ahLst/>
                    <a:cxnLst/>
                    <a:rect l="l" t="t" r="r" b="b"/>
                    <a:pathLst>
                      <a:path w="3807" h="4398" extrusionOk="0">
                        <a:moveTo>
                          <a:pt x="1903" y="0"/>
                        </a:moveTo>
                        <a:lnTo>
                          <a:pt x="0" y="1100"/>
                        </a:lnTo>
                        <a:lnTo>
                          <a:pt x="0" y="3298"/>
                        </a:lnTo>
                        <a:lnTo>
                          <a:pt x="1903" y="4398"/>
                        </a:lnTo>
                        <a:lnTo>
                          <a:pt x="3807" y="3298"/>
                        </a:lnTo>
                        <a:lnTo>
                          <a:pt x="3807" y="1100"/>
                        </a:lnTo>
                        <a:lnTo>
                          <a:pt x="1903" y="0"/>
                        </a:lnTo>
                        <a:close/>
                        <a:moveTo>
                          <a:pt x="1903" y="421"/>
                        </a:moveTo>
                        <a:lnTo>
                          <a:pt x="3443" y="1310"/>
                        </a:lnTo>
                        <a:lnTo>
                          <a:pt x="3443" y="3088"/>
                        </a:lnTo>
                        <a:lnTo>
                          <a:pt x="1903" y="3977"/>
                        </a:lnTo>
                        <a:lnTo>
                          <a:pt x="364" y="3088"/>
                        </a:lnTo>
                        <a:lnTo>
                          <a:pt x="364" y="1310"/>
                        </a:lnTo>
                        <a:lnTo>
                          <a:pt x="1903" y="421"/>
                        </a:lnTo>
                        <a:close/>
                      </a:path>
                    </a:pathLst>
                  </a:custGeom>
                  <a:solidFill>
                    <a:schemeClr val="dk1"/>
                  </a:solidFill>
                  <a:ln w="19050" cap="flat" cmpd="sng">
                    <a:solidFill>
                      <a:schemeClr val="lt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15364"/>
                      </a:solidFill>
                      <a:latin typeface="Arial"/>
                      <a:ea typeface="Arial"/>
                      <a:cs typeface="Arial"/>
                      <a:sym typeface="Arial"/>
                    </a:endParaRPr>
                  </a:p>
                </p:txBody>
              </p:sp>
            </p:grpSp>
          </p:grpSp>
          <p:sp>
            <p:nvSpPr>
              <p:cNvPr id="175" name="Google Shape;175;p19"/>
              <p:cNvSpPr/>
              <p:nvPr/>
            </p:nvSpPr>
            <p:spPr>
              <a:xfrm>
                <a:off x="569943" y="1516466"/>
                <a:ext cx="2057700" cy="273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r>
                  <a:rPr lang="en" sz="700" b="1" i="0" u="none" strike="noStrike" cap="none">
                    <a:solidFill>
                      <a:srgbClr val="3B5362"/>
                    </a:solidFill>
                    <a:latin typeface="Arial"/>
                    <a:ea typeface="Arial"/>
                    <a:cs typeface="Arial"/>
                    <a:sym typeface="Arial"/>
                  </a:rPr>
                  <a:t>Missione 2 </a:t>
                </a:r>
                <a:r>
                  <a:rPr lang="en" sz="700" b="1">
                    <a:solidFill>
                      <a:srgbClr val="3B5362"/>
                    </a:solidFill>
                  </a:rPr>
                  <a:t>Componente</a:t>
                </a:r>
                <a:r>
                  <a:rPr lang="en" sz="700" b="1" i="0" u="none" strike="noStrike" cap="none">
                    <a:solidFill>
                      <a:srgbClr val="3B5362"/>
                    </a:solidFill>
                    <a:latin typeface="Arial"/>
                    <a:ea typeface="Arial"/>
                    <a:cs typeface="Arial"/>
                    <a:sym typeface="Arial"/>
                  </a:rPr>
                  <a:t> 3 – </a:t>
                </a:r>
                <a:r>
                  <a:rPr lang="en" sz="700" b="1">
                    <a:solidFill>
                      <a:srgbClr val="3B5362"/>
                    </a:solidFill>
                  </a:rPr>
                  <a:t>I </a:t>
                </a:r>
                <a:r>
                  <a:rPr lang="en" sz="700" b="1" i="0" u="none" strike="noStrike" cap="none">
                    <a:solidFill>
                      <a:srgbClr val="3B5362"/>
                    </a:solidFill>
                    <a:latin typeface="Arial"/>
                    <a:ea typeface="Arial"/>
                    <a:cs typeface="Arial"/>
                    <a:sym typeface="Arial"/>
                  </a:rPr>
                  <a:t>1.2 </a:t>
                </a:r>
                <a:endParaRPr sz="700" b="1" i="0" u="none" strike="noStrike" cap="none">
                  <a:solidFill>
                    <a:srgbClr val="000000"/>
                  </a:solidFill>
                </a:endParaRPr>
              </a:p>
            </p:txBody>
          </p:sp>
        </p:grpSp>
        <p:pic>
          <p:nvPicPr>
            <p:cNvPr id="176" name="Google Shape;176;p19" descr="Codice QR con riempimento a tinta unita"/>
            <p:cNvPicPr preferRelativeResize="0"/>
            <p:nvPr/>
          </p:nvPicPr>
          <p:blipFill rotWithShape="1">
            <a:blip r:embed="rId7">
              <a:alphaModFix/>
            </a:blip>
            <a:srcRect/>
            <a:stretch/>
          </p:blipFill>
          <p:spPr>
            <a:xfrm>
              <a:off x="278274" y="1775915"/>
              <a:ext cx="282539" cy="282539"/>
            </a:xfrm>
            <a:prstGeom prst="rect">
              <a:avLst/>
            </a:prstGeom>
            <a:noFill/>
            <a:ln>
              <a:noFill/>
            </a:ln>
          </p:spPr>
        </p:pic>
      </p:grpSp>
      <p:grpSp>
        <p:nvGrpSpPr>
          <p:cNvPr id="177" name="Google Shape;177;p19"/>
          <p:cNvGrpSpPr/>
          <p:nvPr/>
        </p:nvGrpSpPr>
        <p:grpSpPr>
          <a:xfrm>
            <a:off x="7079573" y="1380362"/>
            <a:ext cx="1852828" cy="323490"/>
            <a:chOff x="244056" y="3084890"/>
            <a:chExt cx="2440500" cy="426093"/>
          </a:xfrm>
        </p:grpSpPr>
        <p:grpSp>
          <p:nvGrpSpPr>
            <p:cNvPr id="178" name="Google Shape;178;p19"/>
            <p:cNvGrpSpPr/>
            <p:nvPr/>
          </p:nvGrpSpPr>
          <p:grpSpPr>
            <a:xfrm>
              <a:off x="244056" y="3084890"/>
              <a:ext cx="2440500" cy="426093"/>
              <a:chOff x="187307" y="1331400"/>
              <a:chExt cx="2440500" cy="426093"/>
            </a:xfrm>
          </p:grpSpPr>
          <p:grpSp>
            <p:nvGrpSpPr>
              <p:cNvPr id="179" name="Google Shape;179;p19"/>
              <p:cNvGrpSpPr/>
              <p:nvPr/>
            </p:nvGrpSpPr>
            <p:grpSpPr>
              <a:xfrm>
                <a:off x="187362" y="1331400"/>
                <a:ext cx="2351136" cy="407227"/>
                <a:chOff x="187362" y="1330647"/>
                <a:chExt cx="2351136" cy="407227"/>
              </a:xfrm>
            </p:grpSpPr>
            <p:sp>
              <p:nvSpPr>
                <p:cNvPr id="180" name="Google Shape;180;p19"/>
                <p:cNvSpPr/>
                <p:nvPr/>
              </p:nvSpPr>
              <p:spPr>
                <a:xfrm>
                  <a:off x="380298" y="1344198"/>
                  <a:ext cx="2158200" cy="135900"/>
                </a:xfrm>
                <a:prstGeom prst="rect">
                  <a:avLst/>
                </a:prstGeom>
                <a:solidFill>
                  <a:srgbClr val="D5DDE4"/>
                </a:solidFill>
                <a:ln>
                  <a:noFill/>
                </a:ln>
              </p:spPr>
              <p:txBody>
                <a:bodyPr spcFirstLastPara="1" wrap="square" lIns="68575" tIns="34275" rIns="68575" bIns="34275" anchor="ctr" anchorCtr="0">
                  <a:noAutofit/>
                </a:bodyPr>
                <a:lstStyle/>
                <a:p>
                  <a:pPr marL="177800" marR="0" lvl="0" indent="0" algn="l" rtl="0">
                    <a:lnSpc>
                      <a:spcPct val="100000"/>
                    </a:lnSpc>
                    <a:spcBef>
                      <a:spcPts val="0"/>
                    </a:spcBef>
                    <a:spcAft>
                      <a:spcPts val="0"/>
                    </a:spcAft>
                    <a:buClr>
                      <a:srgbClr val="000000"/>
                    </a:buClr>
                    <a:buSzPts val="700"/>
                    <a:buFont typeface="Arial"/>
                    <a:buNone/>
                  </a:pPr>
                  <a:r>
                    <a:rPr lang="en" sz="700" b="1" i="0" u="none" strike="noStrike" cap="none">
                      <a:solidFill>
                        <a:srgbClr val="415364"/>
                      </a:solidFill>
                      <a:latin typeface="Arial"/>
                      <a:ea typeface="Arial"/>
                      <a:cs typeface="Arial"/>
                      <a:sym typeface="Arial"/>
                    </a:rPr>
                    <a:t>ENTI ATTUATORI</a:t>
                  </a:r>
                  <a:endParaRPr sz="1100" b="0" i="0" u="none" strike="noStrike" cap="none">
                    <a:solidFill>
                      <a:srgbClr val="000000"/>
                    </a:solidFill>
                    <a:latin typeface="Arial"/>
                    <a:ea typeface="Arial"/>
                    <a:cs typeface="Arial"/>
                    <a:sym typeface="Arial"/>
                  </a:endParaRPr>
                </a:p>
              </p:txBody>
            </p:sp>
            <p:grpSp>
              <p:nvGrpSpPr>
                <p:cNvPr id="181" name="Google Shape;181;p19"/>
                <p:cNvGrpSpPr/>
                <p:nvPr/>
              </p:nvGrpSpPr>
              <p:grpSpPr>
                <a:xfrm>
                  <a:off x="187362" y="1330647"/>
                  <a:ext cx="359820" cy="407227"/>
                  <a:chOff x="2118467" y="2940692"/>
                  <a:chExt cx="574334" cy="664318"/>
                </a:xfrm>
              </p:grpSpPr>
              <p:sp>
                <p:nvSpPr>
                  <p:cNvPr id="182" name="Google Shape;182;p19"/>
                  <p:cNvSpPr/>
                  <p:nvPr/>
                </p:nvSpPr>
                <p:spPr>
                  <a:xfrm rot="-5400000">
                    <a:off x="2118477" y="3019443"/>
                    <a:ext cx="574200" cy="495000"/>
                  </a:xfrm>
                  <a:prstGeom prst="hexagon">
                    <a:avLst>
                      <a:gd name="adj" fmla="val 25000"/>
                      <a:gd name="vf" fmla="val 115470"/>
                    </a:avLst>
                  </a:prstGeom>
                  <a:solidFill>
                    <a:schemeClr val="lt1"/>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FFFEFD"/>
                      </a:solidFill>
                      <a:latin typeface="Arial"/>
                      <a:ea typeface="Arial"/>
                      <a:cs typeface="Arial"/>
                      <a:sym typeface="Arial"/>
                    </a:endParaRPr>
                  </a:p>
                </p:txBody>
              </p:sp>
              <p:sp>
                <p:nvSpPr>
                  <p:cNvPr id="183" name="Google Shape;183;p19"/>
                  <p:cNvSpPr/>
                  <p:nvPr/>
                </p:nvSpPr>
                <p:spPr>
                  <a:xfrm>
                    <a:off x="2118467" y="2940692"/>
                    <a:ext cx="574334" cy="664318"/>
                  </a:xfrm>
                  <a:custGeom>
                    <a:avLst/>
                    <a:gdLst/>
                    <a:ahLst/>
                    <a:cxnLst/>
                    <a:rect l="l" t="t" r="r" b="b"/>
                    <a:pathLst>
                      <a:path w="3807" h="4398" extrusionOk="0">
                        <a:moveTo>
                          <a:pt x="1903" y="0"/>
                        </a:moveTo>
                        <a:lnTo>
                          <a:pt x="0" y="1100"/>
                        </a:lnTo>
                        <a:lnTo>
                          <a:pt x="0" y="3298"/>
                        </a:lnTo>
                        <a:lnTo>
                          <a:pt x="1903" y="4398"/>
                        </a:lnTo>
                        <a:lnTo>
                          <a:pt x="3807" y="3298"/>
                        </a:lnTo>
                        <a:lnTo>
                          <a:pt x="3807" y="1100"/>
                        </a:lnTo>
                        <a:lnTo>
                          <a:pt x="1903" y="0"/>
                        </a:lnTo>
                        <a:close/>
                        <a:moveTo>
                          <a:pt x="1903" y="421"/>
                        </a:moveTo>
                        <a:lnTo>
                          <a:pt x="3443" y="1310"/>
                        </a:lnTo>
                        <a:lnTo>
                          <a:pt x="3443" y="3088"/>
                        </a:lnTo>
                        <a:lnTo>
                          <a:pt x="1903" y="3977"/>
                        </a:lnTo>
                        <a:lnTo>
                          <a:pt x="364" y="3088"/>
                        </a:lnTo>
                        <a:lnTo>
                          <a:pt x="364" y="1310"/>
                        </a:lnTo>
                        <a:lnTo>
                          <a:pt x="1903" y="421"/>
                        </a:lnTo>
                        <a:close/>
                      </a:path>
                    </a:pathLst>
                  </a:custGeom>
                  <a:solidFill>
                    <a:schemeClr val="dk1"/>
                  </a:solidFill>
                  <a:ln w="19050" cap="flat" cmpd="sng">
                    <a:solidFill>
                      <a:schemeClr val="lt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15364"/>
                      </a:solidFill>
                      <a:latin typeface="Arial"/>
                      <a:ea typeface="Arial"/>
                      <a:cs typeface="Arial"/>
                      <a:sym typeface="Arial"/>
                    </a:endParaRPr>
                  </a:p>
                </p:txBody>
              </p:sp>
            </p:grpSp>
          </p:grpSp>
          <p:sp>
            <p:nvSpPr>
              <p:cNvPr id="184" name="Google Shape;184;p19"/>
              <p:cNvSpPr/>
              <p:nvPr/>
            </p:nvSpPr>
            <p:spPr>
              <a:xfrm>
                <a:off x="187307" y="1483893"/>
                <a:ext cx="2440500" cy="273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r>
                  <a:rPr lang="en" sz="900" b="1" i="0" u="none" strike="noStrike" cap="none">
                    <a:solidFill>
                      <a:srgbClr val="3B5362"/>
                    </a:solidFill>
                    <a:latin typeface="Arial"/>
                    <a:ea typeface="Arial"/>
                    <a:cs typeface="Arial"/>
                    <a:sym typeface="Arial"/>
                  </a:rPr>
                  <a:t>11 Soggetti Attuatori*</a:t>
                </a:r>
                <a:endParaRPr sz="1100" b="0" i="0" u="none" strike="noStrike" cap="none">
                  <a:solidFill>
                    <a:srgbClr val="000000"/>
                  </a:solidFill>
                  <a:latin typeface="Arial"/>
                  <a:ea typeface="Arial"/>
                  <a:cs typeface="Arial"/>
                  <a:sym typeface="Arial"/>
                </a:endParaRPr>
              </a:p>
            </p:txBody>
          </p:sp>
        </p:grpSp>
        <p:pic>
          <p:nvPicPr>
            <p:cNvPr id="185" name="Google Shape;185;p19"/>
            <p:cNvPicPr preferRelativeResize="0"/>
            <p:nvPr/>
          </p:nvPicPr>
          <p:blipFill rotWithShape="1">
            <a:blip r:embed="rId6">
              <a:alphaModFix/>
            </a:blip>
            <a:srcRect/>
            <a:stretch/>
          </p:blipFill>
          <p:spPr>
            <a:xfrm>
              <a:off x="291049" y="3161064"/>
              <a:ext cx="256988" cy="211885"/>
            </a:xfrm>
            <a:prstGeom prst="rect">
              <a:avLst/>
            </a:prstGeom>
            <a:noFill/>
            <a:ln>
              <a:noFill/>
            </a:ln>
          </p:spPr>
        </p:pic>
      </p:grpSp>
      <p:grpSp>
        <p:nvGrpSpPr>
          <p:cNvPr id="186" name="Google Shape;186;p19"/>
          <p:cNvGrpSpPr/>
          <p:nvPr/>
        </p:nvGrpSpPr>
        <p:grpSpPr>
          <a:xfrm>
            <a:off x="7079611" y="1038333"/>
            <a:ext cx="1852744" cy="309167"/>
            <a:chOff x="187362" y="1331400"/>
            <a:chExt cx="2440390" cy="407227"/>
          </a:xfrm>
        </p:grpSpPr>
        <p:grpSp>
          <p:nvGrpSpPr>
            <p:cNvPr id="187" name="Google Shape;187;p19"/>
            <p:cNvGrpSpPr/>
            <p:nvPr/>
          </p:nvGrpSpPr>
          <p:grpSpPr>
            <a:xfrm>
              <a:off x="187362" y="1331400"/>
              <a:ext cx="2351136" cy="407227"/>
              <a:chOff x="187362" y="1330647"/>
              <a:chExt cx="2351136" cy="407227"/>
            </a:xfrm>
          </p:grpSpPr>
          <p:sp>
            <p:nvSpPr>
              <p:cNvPr id="188" name="Google Shape;188;p19"/>
              <p:cNvSpPr/>
              <p:nvPr/>
            </p:nvSpPr>
            <p:spPr>
              <a:xfrm>
                <a:off x="380298" y="1343465"/>
                <a:ext cx="2158200" cy="135900"/>
              </a:xfrm>
              <a:prstGeom prst="rect">
                <a:avLst/>
              </a:prstGeom>
              <a:solidFill>
                <a:srgbClr val="D5DDE4"/>
              </a:solidFill>
              <a:ln>
                <a:noFill/>
              </a:ln>
            </p:spPr>
            <p:txBody>
              <a:bodyPr spcFirstLastPara="1" wrap="square" lIns="68575" tIns="34275" rIns="68575" bIns="34275" anchor="ctr" anchorCtr="0">
                <a:noAutofit/>
              </a:bodyPr>
              <a:lstStyle/>
              <a:p>
                <a:pPr marL="177800" marR="0" lvl="0" indent="0" algn="l" rtl="0">
                  <a:lnSpc>
                    <a:spcPct val="100000"/>
                  </a:lnSpc>
                  <a:spcBef>
                    <a:spcPts val="0"/>
                  </a:spcBef>
                  <a:spcAft>
                    <a:spcPts val="0"/>
                  </a:spcAft>
                  <a:buClr>
                    <a:srgbClr val="000000"/>
                  </a:buClr>
                  <a:buSzPts val="700"/>
                  <a:buFont typeface="Arial"/>
                  <a:buNone/>
                </a:pPr>
                <a:r>
                  <a:rPr lang="en" sz="700" b="1" i="0" u="none" strike="noStrike" cap="none">
                    <a:solidFill>
                      <a:srgbClr val="415364"/>
                    </a:solidFill>
                    <a:latin typeface="Arial"/>
                    <a:ea typeface="Arial"/>
                    <a:cs typeface="Arial"/>
                    <a:sym typeface="Arial"/>
                  </a:rPr>
                  <a:t>PRINCIPALI AMBITI</a:t>
                </a:r>
                <a:endParaRPr sz="1100" b="0" i="0" u="none" strike="noStrike" cap="none">
                  <a:solidFill>
                    <a:srgbClr val="000000"/>
                  </a:solidFill>
                  <a:latin typeface="Arial"/>
                  <a:ea typeface="Arial"/>
                  <a:cs typeface="Arial"/>
                  <a:sym typeface="Arial"/>
                </a:endParaRPr>
              </a:p>
            </p:txBody>
          </p:sp>
          <p:grpSp>
            <p:nvGrpSpPr>
              <p:cNvPr id="189" name="Google Shape;189;p19"/>
              <p:cNvGrpSpPr/>
              <p:nvPr/>
            </p:nvGrpSpPr>
            <p:grpSpPr>
              <a:xfrm>
                <a:off x="187362" y="1330647"/>
                <a:ext cx="359820" cy="407227"/>
                <a:chOff x="2118467" y="2940692"/>
                <a:chExt cx="574334" cy="664318"/>
              </a:xfrm>
            </p:grpSpPr>
            <p:sp>
              <p:nvSpPr>
                <p:cNvPr id="190" name="Google Shape;190;p19"/>
                <p:cNvSpPr/>
                <p:nvPr/>
              </p:nvSpPr>
              <p:spPr>
                <a:xfrm rot="-5400000">
                  <a:off x="2118477" y="3019443"/>
                  <a:ext cx="574200" cy="495000"/>
                </a:xfrm>
                <a:prstGeom prst="hexagon">
                  <a:avLst>
                    <a:gd name="adj" fmla="val 25000"/>
                    <a:gd name="vf" fmla="val 115470"/>
                  </a:avLst>
                </a:prstGeom>
                <a:solidFill>
                  <a:schemeClr val="lt1"/>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FFFEFD"/>
                    </a:solidFill>
                    <a:latin typeface="Arial"/>
                    <a:ea typeface="Arial"/>
                    <a:cs typeface="Arial"/>
                    <a:sym typeface="Arial"/>
                  </a:endParaRPr>
                </a:p>
              </p:txBody>
            </p:sp>
            <p:sp>
              <p:nvSpPr>
                <p:cNvPr id="191" name="Google Shape;191;p19"/>
                <p:cNvSpPr/>
                <p:nvPr/>
              </p:nvSpPr>
              <p:spPr>
                <a:xfrm>
                  <a:off x="2118467" y="2940692"/>
                  <a:ext cx="574334" cy="664318"/>
                </a:xfrm>
                <a:custGeom>
                  <a:avLst/>
                  <a:gdLst/>
                  <a:ahLst/>
                  <a:cxnLst/>
                  <a:rect l="l" t="t" r="r" b="b"/>
                  <a:pathLst>
                    <a:path w="3807" h="4398" extrusionOk="0">
                      <a:moveTo>
                        <a:pt x="1903" y="0"/>
                      </a:moveTo>
                      <a:lnTo>
                        <a:pt x="0" y="1100"/>
                      </a:lnTo>
                      <a:lnTo>
                        <a:pt x="0" y="3298"/>
                      </a:lnTo>
                      <a:lnTo>
                        <a:pt x="1903" y="4398"/>
                      </a:lnTo>
                      <a:lnTo>
                        <a:pt x="3807" y="3298"/>
                      </a:lnTo>
                      <a:lnTo>
                        <a:pt x="3807" y="1100"/>
                      </a:lnTo>
                      <a:lnTo>
                        <a:pt x="1903" y="0"/>
                      </a:lnTo>
                      <a:close/>
                      <a:moveTo>
                        <a:pt x="1903" y="421"/>
                      </a:moveTo>
                      <a:lnTo>
                        <a:pt x="3443" y="1310"/>
                      </a:lnTo>
                      <a:lnTo>
                        <a:pt x="3443" y="3088"/>
                      </a:lnTo>
                      <a:lnTo>
                        <a:pt x="1903" y="3977"/>
                      </a:lnTo>
                      <a:lnTo>
                        <a:pt x="364" y="3088"/>
                      </a:lnTo>
                      <a:lnTo>
                        <a:pt x="364" y="1310"/>
                      </a:lnTo>
                      <a:lnTo>
                        <a:pt x="1903" y="421"/>
                      </a:lnTo>
                      <a:close/>
                    </a:path>
                  </a:pathLst>
                </a:custGeom>
                <a:solidFill>
                  <a:schemeClr val="dk1"/>
                </a:solidFill>
                <a:ln w="19050" cap="flat" cmpd="sng">
                  <a:solidFill>
                    <a:schemeClr val="lt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15364"/>
                    </a:solidFill>
                    <a:latin typeface="Arial"/>
                    <a:ea typeface="Arial"/>
                    <a:cs typeface="Arial"/>
                    <a:sym typeface="Arial"/>
                  </a:endParaRPr>
                </a:p>
              </p:txBody>
            </p:sp>
          </p:grpSp>
        </p:grpSp>
        <p:sp>
          <p:nvSpPr>
            <p:cNvPr id="192" name="Google Shape;192;p19"/>
            <p:cNvSpPr/>
            <p:nvPr/>
          </p:nvSpPr>
          <p:spPr>
            <a:xfrm>
              <a:off x="469552" y="1441642"/>
              <a:ext cx="2158200" cy="273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r>
                <a:rPr lang="en" sz="750" b="1">
                  <a:solidFill>
                    <a:srgbClr val="3B5362"/>
                  </a:solidFill>
                </a:rPr>
                <a:t>Riqualificazione / E</a:t>
              </a:r>
              <a:r>
                <a:rPr lang="en" sz="750" b="1" i="0" u="none" strike="noStrike" cap="none">
                  <a:solidFill>
                    <a:srgbClr val="3B5362"/>
                  </a:solidFill>
                  <a:latin typeface="Arial"/>
                  <a:ea typeface="Arial"/>
                  <a:cs typeface="Arial"/>
                  <a:sym typeface="Arial"/>
                </a:rPr>
                <a:t>fficientamento </a:t>
              </a:r>
              <a:r>
                <a:rPr lang="en" sz="750" b="1">
                  <a:solidFill>
                    <a:srgbClr val="3B5362"/>
                  </a:solidFill>
                </a:rPr>
                <a:t>Edifici Giudiziari</a:t>
              </a:r>
              <a:endParaRPr sz="750" b="1" i="0" u="none" strike="noStrike" cap="none">
                <a:solidFill>
                  <a:srgbClr val="3B5362"/>
                </a:solidFill>
              </a:endParaRPr>
            </a:p>
          </p:txBody>
        </p:sp>
      </p:grpSp>
      <p:grpSp>
        <p:nvGrpSpPr>
          <p:cNvPr id="193" name="Google Shape;193;p19"/>
          <p:cNvGrpSpPr/>
          <p:nvPr/>
        </p:nvGrpSpPr>
        <p:grpSpPr>
          <a:xfrm>
            <a:off x="7051475" y="1854625"/>
            <a:ext cx="1970700" cy="1856331"/>
            <a:chOff x="7003852" y="305389"/>
            <a:chExt cx="1970700" cy="1560597"/>
          </a:xfrm>
        </p:grpSpPr>
        <p:sp>
          <p:nvSpPr>
            <p:cNvPr id="194" name="Google Shape;194;p19"/>
            <p:cNvSpPr/>
            <p:nvPr/>
          </p:nvSpPr>
          <p:spPr>
            <a:xfrm>
              <a:off x="7003852" y="385786"/>
              <a:ext cx="1970700" cy="1480200"/>
            </a:xfrm>
            <a:prstGeom prst="rect">
              <a:avLst/>
            </a:prstGeom>
            <a:solidFill>
              <a:schemeClr val="lt1"/>
            </a:solidFill>
            <a:ln w="9525" cap="flat" cmpd="sng">
              <a:solidFill>
                <a:srgbClr val="415364"/>
              </a:solidFill>
              <a:prstDash val="solid"/>
              <a:miter lim="800000"/>
              <a:headEnd type="none" w="sm" len="sm"/>
              <a:tailEnd type="none" w="sm" len="sm"/>
            </a:ln>
          </p:spPr>
          <p:txBody>
            <a:bodyPr spcFirstLastPara="1" wrap="square" lIns="0" tIns="34275" rIns="0" bIns="34275" anchor="ctr" anchorCtr="0">
              <a:noAutofit/>
            </a:bodyPr>
            <a:lstStyle/>
            <a:p>
              <a:pPr marL="8890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15364"/>
                </a:solidFill>
                <a:latin typeface="Arial"/>
                <a:ea typeface="Arial"/>
                <a:cs typeface="Arial"/>
                <a:sym typeface="Arial"/>
              </a:endParaRPr>
            </a:p>
          </p:txBody>
        </p:sp>
        <p:sp>
          <p:nvSpPr>
            <p:cNvPr id="195" name="Google Shape;195;p19"/>
            <p:cNvSpPr/>
            <p:nvPr/>
          </p:nvSpPr>
          <p:spPr>
            <a:xfrm>
              <a:off x="7060552" y="305389"/>
              <a:ext cx="1364100" cy="102600"/>
            </a:xfrm>
            <a:prstGeom prst="rect">
              <a:avLst/>
            </a:prstGeom>
            <a:solidFill>
              <a:srgbClr val="415364"/>
            </a:solidFill>
            <a:ln>
              <a:noFill/>
            </a:ln>
          </p:spPr>
          <p:txBody>
            <a:bodyPr spcFirstLastPara="1" wrap="square" lIns="68575" tIns="34275" rIns="68575" bIns="34275" anchor="ctr" anchorCtr="0">
              <a:noAutofit/>
            </a:bodyPr>
            <a:lstStyle/>
            <a:p>
              <a:pPr marL="88900" marR="0" lvl="0" indent="0" algn="l" rtl="0">
                <a:lnSpc>
                  <a:spcPct val="100000"/>
                </a:lnSpc>
                <a:spcBef>
                  <a:spcPts val="0"/>
                </a:spcBef>
                <a:spcAft>
                  <a:spcPts val="0"/>
                </a:spcAft>
                <a:buClr>
                  <a:srgbClr val="000000"/>
                </a:buClr>
                <a:buSzPts val="700"/>
                <a:buFont typeface="Arial"/>
                <a:buNone/>
              </a:pPr>
              <a:r>
                <a:rPr lang="en" sz="700" b="1" i="0" u="none" strike="noStrike" cap="none">
                  <a:solidFill>
                    <a:srgbClr val="FFFEFD"/>
                  </a:solidFill>
                  <a:latin typeface="Arial"/>
                  <a:ea typeface="Arial"/>
                  <a:cs typeface="Arial"/>
                  <a:sym typeface="Arial"/>
                </a:rPr>
                <a:t>DATI CHIAVE </a:t>
              </a:r>
              <a:endParaRPr sz="1100" b="0" i="0" u="none" strike="noStrike" cap="none">
                <a:solidFill>
                  <a:srgbClr val="000000"/>
                </a:solidFill>
                <a:latin typeface="Arial"/>
                <a:ea typeface="Arial"/>
                <a:cs typeface="Arial"/>
                <a:sym typeface="Arial"/>
              </a:endParaRPr>
            </a:p>
          </p:txBody>
        </p:sp>
      </p:grpSp>
      <p:pic>
        <p:nvPicPr>
          <p:cNvPr id="196" name="Google Shape;196;p19" descr="Statistiche con riempimento a tinta unita"/>
          <p:cNvPicPr preferRelativeResize="0"/>
          <p:nvPr/>
        </p:nvPicPr>
        <p:blipFill rotWithShape="1">
          <a:blip r:embed="rId8">
            <a:alphaModFix/>
          </a:blip>
          <a:srcRect/>
          <a:stretch/>
        </p:blipFill>
        <p:spPr>
          <a:xfrm>
            <a:off x="7129586" y="1849251"/>
            <a:ext cx="122003" cy="122025"/>
          </a:xfrm>
          <a:prstGeom prst="rect">
            <a:avLst/>
          </a:prstGeom>
          <a:noFill/>
          <a:ln>
            <a:noFill/>
          </a:ln>
        </p:spPr>
      </p:pic>
      <p:grpSp>
        <p:nvGrpSpPr>
          <p:cNvPr id="197" name="Google Shape;197;p19"/>
          <p:cNvGrpSpPr/>
          <p:nvPr/>
        </p:nvGrpSpPr>
        <p:grpSpPr>
          <a:xfrm>
            <a:off x="7119227" y="3072956"/>
            <a:ext cx="1852827" cy="737022"/>
            <a:chOff x="187362" y="1331400"/>
            <a:chExt cx="2440499" cy="970788"/>
          </a:xfrm>
        </p:grpSpPr>
        <p:grpSp>
          <p:nvGrpSpPr>
            <p:cNvPr id="198" name="Google Shape;198;p19"/>
            <p:cNvGrpSpPr/>
            <p:nvPr/>
          </p:nvGrpSpPr>
          <p:grpSpPr>
            <a:xfrm>
              <a:off x="187362" y="1331400"/>
              <a:ext cx="2351136" cy="407227"/>
              <a:chOff x="187362" y="1330647"/>
              <a:chExt cx="2351136" cy="407227"/>
            </a:xfrm>
          </p:grpSpPr>
          <p:sp>
            <p:nvSpPr>
              <p:cNvPr id="199" name="Google Shape;199;p19"/>
              <p:cNvSpPr/>
              <p:nvPr/>
            </p:nvSpPr>
            <p:spPr>
              <a:xfrm>
                <a:off x="380298" y="1344198"/>
                <a:ext cx="2158200" cy="135900"/>
              </a:xfrm>
              <a:prstGeom prst="rect">
                <a:avLst/>
              </a:prstGeom>
              <a:solidFill>
                <a:srgbClr val="D5DDE4"/>
              </a:solidFill>
              <a:ln>
                <a:noFill/>
              </a:ln>
            </p:spPr>
            <p:txBody>
              <a:bodyPr spcFirstLastPara="1" wrap="square" lIns="68575" tIns="34275" rIns="68575" bIns="34275" anchor="ctr" anchorCtr="0">
                <a:noAutofit/>
              </a:bodyPr>
              <a:lstStyle/>
              <a:p>
                <a:pPr marL="177800" marR="0" lvl="0" indent="0" algn="l" rtl="0">
                  <a:lnSpc>
                    <a:spcPct val="100000"/>
                  </a:lnSpc>
                  <a:spcBef>
                    <a:spcPts val="0"/>
                  </a:spcBef>
                  <a:spcAft>
                    <a:spcPts val="0"/>
                  </a:spcAft>
                  <a:buClr>
                    <a:srgbClr val="000000"/>
                  </a:buClr>
                  <a:buSzPts val="700"/>
                  <a:buFont typeface="Arial"/>
                  <a:buNone/>
                </a:pPr>
                <a:r>
                  <a:rPr lang="en" sz="700" b="1">
                    <a:solidFill>
                      <a:srgbClr val="415364"/>
                    </a:solidFill>
                  </a:rPr>
                  <a:t>TARGET EU</a:t>
                </a:r>
                <a:endParaRPr sz="1100" b="0" i="0" u="none" strike="noStrike" cap="none">
                  <a:solidFill>
                    <a:srgbClr val="000000"/>
                  </a:solidFill>
                  <a:latin typeface="Arial"/>
                  <a:ea typeface="Arial"/>
                  <a:cs typeface="Arial"/>
                  <a:sym typeface="Arial"/>
                </a:endParaRPr>
              </a:p>
            </p:txBody>
          </p:sp>
          <p:grpSp>
            <p:nvGrpSpPr>
              <p:cNvPr id="200" name="Google Shape;200;p19"/>
              <p:cNvGrpSpPr/>
              <p:nvPr/>
            </p:nvGrpSpPr>
            <p:grpSpPr>
              <a:xfrm>
                <a:off x="187362" y="1330647"/>
                <a:ext cx="359820" cy="407227"/>
                <a:chOff x="2118467" y="2940692"/>
                <a:chExt cx="574334" cy="664318"/>
              </a:xfrm>
            </p:grpSpPr>
            <p:sp>
              <p:nvSpPr>
                <p:cNvPr id="201" name="Google Shape;201;p19"/>
                <p:cNvSpPr/>
                <p:nvPr/>
              </p:nvSpPr>
              <p:spPr>
                <a:xfrm rot="-5400000">
                  <a:off x="2118477" y="3019443"/>
                  <a:ext cx="574200" cy="495000"/>
                </a:xfrm>
                <a:prstGeom prst="hexagon">
                  <a:avLst>
                    <a:gd name="adj" fmla="val 25000"/>
                    <a:gd name="vf" fmla="val 115470"/>
                  </a:avLst>
                </a:prstGeom>
                <a:solidFill>
                  <a:schemeClr val="lt1"/>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FFFEFD"/>
                    </a:solidFill>
                    <a:latin typeface="Arial"/>
                    <a:ea typeface="Arial"/>
                    <a:cs typeface="Arial"/>
                    <a:sym typeface="Arial"/>
                  </a:endParaRPr>
                </a:p>
              </p:txBody>
            </p:sp>
            <p:sp>
              <p:nvSpPr>
                <p:cNvPr id="202" name="Google Shape;202;p19"/>
                <p:cNvSpPr/>
                <p:nvPr/>
              </p:nvSpPr>
              <p:spPr>
                <a:xfrm>
                  <a:off x="2118467" y="2940692"/>
                  <a:ext cx="574334" cy="664318"/>
                </a:xfrm>
                <a:custGeom>
                  <a:avLst/>
                  <a:gdLst/>
                  <a:ahLst/>
                  <a:cxnLst/>
                  <a:rect l="l" t="t" r="r" b="b"/>
                  <a:pathLst>
                    <a:path w="3807" h="4398" extrusionOk="0">
                      <a:moveTo>
                        <a:pt x="1903" y="0"/>
                      </a:moveTo>
                      <a:lnTo>
                        <a:pt x="0" y="1100"/>
                      </a:lnTo>
                      <a:lnTo>
                        <a:pt x="0" y="3298"/>
                      </a:lnTo>
                      <a:lnTo>
                        <a:pt x="1903" y="4398"/>
                      </a:lnTo>
                      <a:lnTo>
                        <a:pt x="3807" y="3298"/>
                      </a:lnTo>
                      <a:lnTo>
                        <a:pt x="3807" y="1100"/>
                      </a:lnTo>
                      <a:lnTo>
                        <a:pt x="1903" y="0"/>
                      </a:lnTo>
                      <a:close/>
                      <a:moveTo>
                        <a:pt x="1903" y="421"/>
                      </a:moveTo>
                      <a:lnTo>
                        <a:pt x="3443" y="1310"/>
                      </a:lnTo>
                      <a:lnTo>
                        <a:pt x="3443" y="3088"/>
                      </a:lnTo>
                      <a:lnTo>
                        <a:pt x="1903" y="3977"/>
                      </a:lnTo>
                      <a:lnTo>
                        <a:pt x="364" y="3088"/>
                      </a:lnTo>
                      <a:lnTo>
                        <a:pt x="364" y="1310"/>
                      </a:lnTo>
                      <a:lnTo>
                        <a:pt x="1903" y="421"/>
                      </a:lnTo>
                      <a:close/>
                    </a:path>
                  </a:pathLst>
                </a:custGeom>
                <a:solidFill>
                  <a:schemeClr val="dk1"/>
                </a:solidFill>
                <a:ln w="19050" cap="flat" cmpd="sng">
                  <a:solidFill>
                    <a:schemeClr val="lt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15364"/>
                    </a:solidFill>
                    <a:latin typeface="Arial"/>
                    <a:ea typeface="Arial"/>
                    <a:cs typeface="Arial"/>
                    <a:sym typeface="Arial"/>
                  </a:endParaRPr>
                </a:p>
              </p:txBody>
            </p:sp>
          </p:grpSp>
        </p:grpSp>
        <p:sp>
          <p:nvSpPr>
            <p:cNvPr id="203" name="Google Shape;203;p19"/>
            <p:cNvSpPr/>
            <p:nvPr/>
          </p:nvSpPr>
          <p:spPr>
            <a:xfrm>
              <a:off x="469661" y="1516488"/>
              <a:ext cx="2158200" cy="7857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r>
                <a:rPr lang="en" sz="900" b="1">
                  <a:solidFill>
                    <a:srgbClr val="3B5362"/>
                  </a:solidFill>
                </a:rPr>
                <a:t>T1 2026: 289.000 mq di superficie costruita, riqualificata e potenziata</a:t>
              </a:r>
              <a:endParaRPr sz="1100" b="0" i="0" u="none" strike="noStrike" cap="none">
                <a:solidFill>
                  <a:srgbClr val="000000"/>
                </a:solidFill>
                <a:latin typeface="Arial"/>
                <a:ea typeface="Arial"/>
                <a:cs typeface="Arial"/>
                <a:sym typeface="Arial"/>
              </a:endParaRPr>
            </a:p>
          </p:txBody>
        </p:sp>
      </p:grpSp>
      <p:pic>
        <p:nvPicPr>
          <p:cNvPr id="204" name="Google Shape;204;p19" descr="Contratto con riempimento a tinta unita"/>
          <p:cNvPicPr preferRelativeResize="0"/>
          <p:nvPr/>
        </p:nvPicPr>
        <p:blipFill rotWithShape="1">
          <a:blip r:embed="rId9">
            <a:alphaModFix/>
          </a:blip>
          <a:srcRect/>
          <a:stretch/>
        </p:blipFill>
        <p:spPr>
          <a:xfrm>
            <a:off x="7163211" y="3131744"/>
            <a:ext cx="195205" cy="195205"/>
          </a:xfrm>
          <a:prstGeom prst="rect">
            <a:avLst/>
          </a:prstGeom>
          <a:noFill/>
          <a:ln>
            <a:noFill/>
          </a:ln>
        </p:spPr>
      </p:pic>
      <p:grpSp>
        <p:nvGrpSpPr>
          <p:cNvPr id="205" name="Google Shape;205;p19"/>
          <p:cNvGrpSpPr/>
          <p:nvPr/>
        </p:nvGrpSpPr>
        <p:grpSpPr>
          <a:xfrm>
            <a:off x="7119228" y="2731001"/>
            <a:ext cx="1784983" cy="309167"/>
            <a:chOff x="187362" y="1330647"/>
            <a:chExt cx="2351136" cy="407227"/>
          </a:xfrm>
        </p:grpSpPr>
        <p:sp>
          <p:nvSpPr>
            <p:cNvPr id="206" name="Google Shape;206;p19"/>
            <p:cNvSpPr/>
            <p:nvPr/>
          </p:nvSpPr>
          <p:spPr>
            <a:xfrm>
              <a:off x="380298" y="1344198"/>
              <a:ext cx="2158200" cy="135900"/>
            </a:xfrm>
            <a:prstGeom prst="rect">
              <a:avLst/>
            </a:prstGeom>
            <a:solidFill>
              <a:srgbClr val="D5DDE4"/>
            </a:solidFill>
            <a:ln>
              <a:noFill/>
            </a:ln>
          </p:spPr>
          <p:txBody>
            <a:bodyPr spcFirstLastPara="1" wrap="square" lIns="68575" tIns="34275" rIns="68575" bIns="34275" anchor="ctr" anchorCtr="0">
              <a:noAutofit/>
            </a:bodyPr>
            <a:lstStyle/>
            <a:p>
              <a:pPr marL="177800" lvl="0" indent="0" algn="l" rtl="0">
                <a:spcBef>
                  <a:spcPts val="0"/>
                </a:spcBef>
                <a:spcAft>
                  <a:spcPts val="0"/>
                </a:spcAft>
                <a:buClr>
                  <a:srgbClr val="000000"/>
                </a:buClr>
                <a:buSzPts val="700"/>
                <a:buFont typeface="Arial"/>
                <a:buNone/>
              </a:pPr>
              <a:r>
                <a:rPr lang="en" sz="700" b="1">
                  <a:solidFill>
                    <a:srgbClr val="415364"/>
                  </a:solidFill>
                </a:rPr>
                <a:t>AGGIUDICAZIONE GARE</a:t>
              </a:r>
              <a:endParaRPr sz="700" b="1">
                <a:solidFill>
                  <a:srgbClr val="415364"/>
                </a:solidFill>
              </a:endParaRPr>
            </a:p>
          </p:txBody>
        </p:sp>
        <p:grpSp>
          <p:nvGrpSpPr>
            <p:cNvPr id="207" name="Google Shape;207;p19"/>
            <p:cNvGrpSpPr/>
            <p:nvPr/>
          </p:nvGrpSpPr>
          <p:grpSpPr>
            <a:xfrm>
              <a:off x="187362" y="1330647"/>
              <a:ext cx="359820" cy="407227"/>
              <a:chOff x="2118467" y="2940692"/>
              <a:chExt cx="574334" cy="664318"/>
            </a:xfrm>
          </p:grpSpPr>
          <p:sp>
            <p:nvSpPr>
              <p:cNvPr id="208" name="Google Shape;208;p19"/>
              <p:cNvSpPr/>
              <p:nvPr/>
            </p:nvSpPr>
            <p:spPr>
              <a:xfrm rot="-5400000">
                <a:off x="2118477" y="3019443"/>
                <a:ext cx="574200" cy="495000"/>
              </a:xfrm>
              <a:prstGeom prst="hexagon">
                <a:avLst>
                  <a:gd name="adj" fmla="val 25000"/>
                  <a:gd name="vf" fmla="val 115470"/>
                </a:avLst>
              </a:prstGeom>
              <a:solidFill>
                <a:schemeClr val="lt1"/>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FFFEFD"/>
                  </a:solidFill>
                  <a:latin typeface="Arial"/>
                  <a:ea typeface="Arial"/>
                  <a:cs typeface="Arial"/>
                  <a:sym typeface="Arial"/>
                </a:endParaRPr>
              </a:p>
            </p:txBody>
          </p:sp>
          <p:sp>
            <p:nvSpPr>
              <p:cNvPr id="209" name="Google Shape;209;p19"/>
              <p:cNvSpPr/>
              <p:nvPr/>
            </p:nvSpPr>
            <p:spPr>
              <a:xfrm>
                <a:off x="2118467" y="2940692"/>
                <a:ext cx="574334" cy="664318"/>
              </a:xfrm>
              <a:custGeom>
                <a:avLst/>
                <a:gdLst/>
                <a:ahLst/>
                <a:cxnLst/>
                <a:rect l="l" t="t" r="r" b="b"/>
                <a:pathLst>
                  <a:path w="3807" h="4398" extrusionOk="0">
                    <a:moveTo>
                      <a:pt x="1903" y="0"/>
                    </a:moveTo>
                    <a:lnTo>
                      <a:pt x="0" y="1100"/>
                    </a:lnTo>
                    <a:lnTo>
                      <a:pt x="0" y="3298"/>
                    </a:lnTo>
                    <a:lnTo>
                      <a:pt x="1903" y="4398"/>
                    </a:lnTo>
                    <a:lnTo>
                      <a:pt x="3807" y="3298"/>
                    </a:lnTo>
                    <a:lnTo>
                      <a:pt x="3807" y="1100"/>
                    </a:lnTo>
                    <a:lnTo>
                      <a:pt x="1903" y="0"/>
                    </a:lnTo>
                    <a:close/>
                    <a:moveTo>
                      <a:pt x="1903" y="421"/>
                    </a:moveTo>
                    <a:lnTo>
                      <a:pt x="3443" y="1310"/>
                    </a:lnTo>
                    <a:lnTo>
                      <a:pt x="3443" y="3088"/>
                    </a:lnTo>
                    <a:lnTo>
                      <a:pt x="1903" y="3977"/>
                    </a:lnTo>
                    <a:lnTo>
                      <a:pt x="364" y="3088"/>
                    </a:lnTo>
                    <a:lnTo>
                      <a:pt x="364" y="1310"/>
                    </a:lnTo>
                    <a:lnTo>
                      <a:pt x="1903" y="421"/>
                    </a:lnTo>
                    <a:close/>
                  </a:path>
                </a:pathLst>
              </a:custGeom>
              <a:solidFill>
                <a:schemeClr val="dk1"/>
              </a:solidFill>
              <a:ln w="19050" cap="flat" cmpd="sng">
                <a:solidFill>
                  <a:schemeClr val="lt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15364"/>
                  </a:solidFill>
                  <a:latin typeface="Arial"/>
                  <a:ea typeface="Arial"/>
                  <a:cs typeface="Arial"/>
                  <a:sym typeface="Arial"/>
                </a:endParaRPr>
              </a:p>
            </p:txBody>
          </p:sp>
        </p:grpSp>
      </p:grpSp>
      <p:sp>
        <p:nvSpPr>
          <p:cNvPr id="210" name="Google Shape;210;p19"/>
          <p:cNvSpPr/>
          <p:nvPr/>
        </p:nvSpPr>
        <p:spPr>
          <a:xfrm>
            <a:off x="7435958" y="2871508"/>
            <a:ext cx="1536013" cy="207717"/>
          </a:xfrm>
          <a:prstGeom prst="rect">
            <a:avLst/>
          </a:prstGeom>
          <a:noFill/>
          <a:ln>
            <a:noFill/>
          </a:ln>
        </p:spPr>
        <p:txBody>
          <a:bodyPr spcFirstLastPara="1" wrap="square" lIns="68575" tIns="34275" rIns="68575" bIns="34275" anchor="t" anchorCtr="0">
            <a:noAutofit/>
          </a:bodyPr>
          <a:lstStyle/>
          <a:p>
            <a:pPr marL="0" lvl="0" indent="0" algn="r" rtl="0">
              <a:spcBef>
                <a:spcPts val="0"/>
              </a:spcBef>
              <a:spcAft>
                <a:spcPts val="0"/>
              </a:spcAft>
              <a:buClr>
                <a:srgbClr val="000000"/>
              </a:buClr>
              <a:buSzPts val="900"/>
              <a:buFont typeface="Arial"/>
              <a:buNone/>
            </a:pPr>
            <a:r>
              <a:rPr lang="en" sz="900" b="1">
                <a:solidFill>
                  <a:srgbClr val="3B5362"/>
                </a:solidFill>
              </a:rPr>
              <a:t>Dicembre ‘23</a:t>
            </a:r>
            <a:endParaRPr sz="900" b="1">
              <a:solidFill>
                <a:srgbClr val="3B5362"/>
              </a:solidFill>
            </a:endParaRPr>
          </a:p>
        </p:txBody>
      </p:sp>
      <p:grpSp>
        <p:nvGrpSpPr>
          <p:cNvPr id="211" name="Google Shape;211;p19"/>
          <p:cNvGrpSpPr/>
          <p:nvPr/>
        </p:nvGrpSpPr>
        <p:grpSpPr>
          <a:xfrm>
            <a:off x="7119228" y="2389042"/>
            <a:ext cx="1824564" cy="348224"/>
            <a:chOff x="3310612" y="1711041"/>
            <a:chExt cx="2403272" cy="458672"/>
          </a:xfrm>
        </p:grpSpPr>
        <p:grpSp>
          <p:nvGrpSpPr>
            <p:cNvPr id="212" name="Google Shape;212;p19"/>
            <p:cNvGrpSpPr/>
            <p:nvPr/>
          </p:nvGrpSpPr>
          <p:grpSpPr>
            <a:xfrm>
              <a:off x="3310612" y="1711041"/>
              <a:ext cx="2403272" cy="458672"/>
              <a:chOff x="187362" y="1331400"/>
              <a:chExt cx="2403272" cy="458672"/>
            </a:xfrm>
          </p:grpSpPr>
          <p:grpSp>
            <p:nvGrpSpPr>
              <p:cNvPr id="213" name="Google Shape;213;p19"/>
              <p:cNvGrpSpPr/>
              <p:nvPr/>
            </p:nvGrpSpPr>
            <p:grpSpPr>
              <a:xfrm>
                <a:off x="187362" y="1331400"/>
                <a:ext cx="2351136" cy="407227"/>
                <a:chOff x="187362" y="1330647"/>
                <a:chExt cx="2351136" cy="407227"/>
              </a:xfrm>
            </p:grpSpPr>
            <p:sp>
              <p:nvSpPr>
                <p:cNvPr id="214" name="Google Shape;214;p19"/>
                <p:cNvSpPr/>
                <p:nvPr/>
              </p:nvSpPr>
              <p:spPr>
                <a:xfrm>
                  <a:off x="380298" y="1344198"/>
                  <a:ext cx="2158200" cy="135900"/>
                </a:xfrm>
                <a:prstGeom prst="rect">
                  <a:avLst/>
                </a:prstGeom>
                <a:solidFill>
                  <a:srgbClr val="D5DDE4"/>
                </a:solidFill>
                <a:ln>
                  <a:noFill/>
                </a:ln>
              </p:spPr>
              <p:txBody>
                <a:bodyPr spcFirstLastPara="1" wrap="square" lIns="68575" tIns="34275" rIns="68575" bIns="34275" anchor="ctr" anchorCtr="0">
                  <a:noAutofit/>
                </a:bodyPr>
                <a:lstStyle/>
                <a:p>
                  <a:pPr marL="177800" marR="0" lvl="0" indent="0" algn="l" rtl="0">
                    <a:lnSpc>
                      <a:spcPct val="100000"/>
                    </a:lnSpc>
                    <a:spcBef>
                      <a:spcPts val="0"/>
                    </a:spcBef>
                    <a:spcAft>
                      <a:spcPts val="0"/>
                    </a:spcAft>
                    <a:buClr>
                      <a:srgbClr val="000000"/>
                    </a:buClr>
                    <a:buSzPts val="700"/>
                    <a:buFont typeface="Arial"/>
                    <a:buNone/>
                  </a:pPr>
                  <a:r>
                    <a:rPr lang="en" sz="700" b="1" i="0" u="none" strike="noStrike" cap="none">
                      <a:solidFill>
                        <a:srgbClr val="415364"/>
                      </a:solidFill>
                      <a:latin typeface="Arial"/>
                      <a:ea typeface="Arial"/>
                      <a:cs typeface="Arial"/>
                      <a:sym typeface="Arial"/>
                    </a:rPr>
                    <a:t>NUMERO DI PROGETTI</a:t>
                  </a:r>
                  <a:endParaRPr sz="1100" b="0" i="0" u="none" strike="noStrike" cap="none">
                    <a:solidFill>
                      <a:srgbClr val="000000"/>
                    </a:solidFill>
                    <a:latin typeface="Arial"/>
                    <a:ea typeface="Arial"/>
                    <a:cs typeface="Arial"/>
                    <a:sym typeface="Arial"/>
                  </a:endParaRPr>
                </a:p>
              </p:txBody>
            </p:sp>
            <p:grpSp>
              <p:nvGrpSpPr>
                <p:cNvPr id="215" name="Google Shape;215;p19"/>
                <p:cNvGrpSpPr/>
                <p:nvPr/>
              </p:nvGrpSpPr>
              <p:grpSpPr>
                <a:xfrm>
                  <a:off x="187362" y="1330647"/>
                  <a:ext cx="359820" cy="407227"/>
                  <a:chOff x="2118467" y="2940692"/>
                  <a:chExt cx="574334" cy="664318"/>
                </a:xfrm>
              </p:grpSpPr>
              <p:sp>
                <p:nvSpPr>
                  <p:cNvPr id="216" name="Google Shape;216;p19"/>
                  <p:cNvSpPr/>
                  <p:nvPr/>
                </p:nvSpPr>
                <p:spPr>
                  <a:xfrm rot="-5400000">
                    <a:off x="2118477" y="3019443"/>
                    <a:ext cx="574200" cy="495000"/>
                  </a:xfrm>
                  <a:prstGeom prst="hexagon">
                    <a:avLst>
                      <a:gd name="adj" fmla="val 25000"/>
                      <a:gd name="vf" fmla="val 115470"/>
                    </a:avLst>
                  </a:prstGeom>
                  <a:solidFill>
                    <a:schemeClr val="lt1"/>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FFFEFD"/>
                      </a:solidFill>
                      <a:latin typeface="Arial"/>
                      <a:ea typeface="Arial"/>
                      <a:cs typeface="Arial"/>
                      <a:sym typeface="Arial"/>
                    </a:endParaRPr>
                  </a:p>
                </p:txBody>
              </p:sp>
              <p:sp>
                <p:nvSpPr>
                  <p:cNvPr id="217" name="Google Shape;217;p19"/>
                  <p:cNvSpPr/>
                  <p:nvPr/>
                </p:nvSpPr>
                <p:spPr>
                  <a:xfrm>
                    <a:off x="2118467" y="2940692"/>
                    <a:ext cx="574334" cy="664318"/>
                  </a:xfrm>
                  <a:custGeom>
                    <a:avLst/>
                    <a:gdLst/>
                    <a:ahLst/>
                    <a:cxnLst/>
                    <a:rect l="l" t="t" r="r" b="b"/>
                    <a:pathLst>
                      <a:path w="3807" h="4398" extrusionOk="0">
                        <a:moveTo>
                          <a:pt x="1903" y="0"/>
                        </a:moveTo>
                        <a:lnTo>
                          <a:pt x="0" y="1100"/>
                        </a:lnTo>
                        <a:lnTo>
                          <a:pt x="0" y="3298"/>
                        </a:lnTo>
                        <a:lnTo>
                          <a:pt x="1903" y="4398"/>
                        </a:lnTo>
                        <a:lnTo>
                          <a:pt x="3807" y="3298"/>
                        </a:lnTo>
                        <a:lnTo>
                          <a:pt x="3807" y="1100"/>
                        </a:lnTo>
                        <a:lnTo>
                          <a:pt x="1903" y="0"/>
                        </a:lnTo>
                        <a:close/>
                        <a:moveTo>
                          <a:pt x="1903" y="421"/>
                        </a:moveTo>
                        <a:lnTo>
                          <a:pt x="3443" y="1310"/>
                        </a:lnTo>
                        <a:lnTo>
                          <a:pt x="3443" y="3088"/>
                        </a:lnTo>
                        <a:lnTo>
                          <a:pt x="1903" y="3977"/>
                        </a:lnTo>
                        <a:lnTo>
                          <a:pt x="364" y="3088"/>
                        </a:lnTo>
                        <a:lnTo>
                          <a:pt x="364" y="1310"/>
                        </a:lnTo>
                        <a:lnTo>
                          <a:pt x="1903" y="421"/>
                        </a:lnTo>
                        <a:close/>
                      </a:path>
                    </a:pathLst>
                  </a:custGeom>
                  <a:solidFill>
                    <a:schemeClr val="dk1"/>
                  </a:solidFill>
                  <a:ln w="19050" cap="flat" cmpd="sng">
                    <a:solidFill>
                      <a:schemeClr val="lt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15364"/>
                      </a:solidFill>
                      <a:latin typeface="Arial"/>
                      <a:ea typeface="Arial"/>
                      <a:cs typeface="Arial"/>
                      <a:sym typeface="Arial"/>
                    </a:endParaRPr>
                  </a:p>
                </p:txBody>
              </p:sp>
            </p:grpSp>
          </p:grpSp>
          <p:sp>
            <p:nvSpPr>
              <p:cNvPr id="218" name="Google Shape;218;p19"/>
              <p:cNvSpPr/>
              <p:nvPr/>
            </p:nvSpPr>
            <p:spPr>
              <a:xfrm>
                <a:off x="1236134" y="1516472"/>
                <a:ext cx="1354500" cy="2736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900"/>
                  <a:buFont typeface="Arial"/>
                  <a:buNone/>
                </a:pPr>
                <a:r>
                  <a:rPr lang="en" sz="900" b="1">
                    <a:solidFill>
                      <a:srgbClr val="3B5362"/>
                    </a:solidFill>
                    <a:highlight>
                      <a:srgbClr val="FFFFFF"/>
                    </a:highlight>
                  </a:rPr>
                  <a:t>51*</a:t>
                </a:r>
                <a:endParaRPr sz="1100" b="0" i="0" u="none" strike="noStrike" cap="none">
                  <a:solidFill>
                    <a:srgbClr val="000000"/>
                  </a:solidFill>
                  <a:highlight>
                    <a:srgbClr val="FFFFFF"/>
                  </a:highlight>
                  <a:latin typeface="Arial"/>
                  <a:ea typeface="Arial"/>
                  <a:cs typeface="Arial"/>
                  <a:sym typeface="Arial"/>
                </a:endParaRPr>
              </a:p>
            </p:txBody>
          </p:sp>
        </p:grpSp>
        <p:pic>
          <p:nvPicPr>
            <p:cNvPr id="219" name="Google Shape;219;p19" descr="Grafico a barre con riempimento a tinta unita"/>
            <p:cNvPicPr preferRelativeResize="0"/>
            <p:nvPr/>
          </p:nvPicPr>
          <p:blipFill rotWithShape="1">
            <a:blip r:embed="rId10">
              <a:alphaModFix/>
            </a:blip>
            <a:srcRect/>
            <a:stretch/>
          </p:blipFill>
          <p:spPr>
            <a:xfrm>
              <a:off x="3357333" y="1778540"/>
              <a:ext cx="279545" cy="279545"/>
            </a:xfrm>
            <a:prstGeom prst="rect">
              <a:avLst/>
            </a:prstGeom>
            <a:noFill/>
            <a:ln>
              <a:noFill/>
            </a:ln>
          </p:spPr>
        </p:pic>
      </p:grpSp>
      <p:grpSp>
        <p:nvGrpSpPr>
          <p:cNvPr id="220" name="Google Shape;220;p19"/>
          <p:cNvGrpSpPr/>
          <p:nvPr/>
        </p:nvGrpSpPr>
        <p:grpSpPr>
          <a:xfrm>
            <a:off x="7119228" y="2047084"/>
            <a:ext cx="1784983" cy="309167"/>
            <a:chOff x="187362" y="1330647"/>
            <a:chExt cx="2351136" cy="407227"/>
          </a:xfrm>
        </p:grpSpPr>
        <p:sp>
          <p:nvSpPr>
            <p:cNvPr id="221" name="Google Shape;221;p19"/>
            <p:cNvSpPr/>
            <p:nvPr/>
          </p:nvSpPr>
          <p:spPr>
            <a:xfrm>
              <a:off x="380298" y="1344198"/>
              <a:ext cx="2158200" cy="135900"/>
            </a:xfrm>
            <a:prstGeom prst="rect">
              <a:avLst/>
            </a:prstGeom>
            <a:solidFill>
              <a:srgbClr val="D5DDE4"/>
            </a:solidFill>
            <a:ln>
              <a:noFill/>
            </a:ln>
          </p:spPr>
          <p:txBody>
            <a:bodyPr spcFirstLastPara="1" wrap="square" lIns="68575" tIns="34275" rIns="68575" bIns="34275" anchor="ctr" anchorCtr="0">
              <a:noAutofit/>
            </a:bodyPr>
            <a:lstStyle/>
            <a:p>
              <a:pPr marL="177800" marR="0" lvl="0" indent="0" algn="l" rtl="0">
                <a:lnSpc>
                  <a:spcPct val="100000"/>
                </a:lnSpc>
                <a:spcBef>
                  <a:spcPts val="0"/>
                </a:spcBef>
                <a:spcAft>
                  <a:spcPts val="0"/>
                </a:spcAft>
                <a:buClr>
                  <a:srgbClr val="000000"/>
                </a:buClr>
                <a:buSzPts val="700"/>
                <a:buFont typeface="Arial"/>
                <a:buNone/>
              </a:pPr>
              <a:r>
                <a:rPr lang="en" sz="700" b="1">
                  <a:solidFill>
                    <a:srgbClr val="415364"/>
                  </a:solidFill>
                </a:rPr>
                <a:t>INVESTIMENTO</a:t>
              </a:r>
              <a:endParaRPr sz="1100" b="0" i="0" u="none" strike="noStrike" cap="none">
                <a:solidFill>
                  <a:srgbClr val="000000"/>
                </a:solidFill>
                <a:latin typeface="Arial"/>
                <a:ea typeface="Arial"/>
                <a:cs typeface="Arial"/>
                <a:sym typeface="Arial"/>
              </a:endParaRPr>
            </a:p>
          </p:txBody>
        </p:sp>
        <p:grpSp>
          <p:nvGrpSpPr>
            <p:cNvPr id="222" name="Google Shape;222;p19"/>
            <p:cNvGrpSpPr/>
            <p:nvPr/>
          </p:nvGrpSpPr>
          <p:grpSpPr>
            <a:xfrm>
              <a:off x="187362" y="1330647"/>
              <a:ext cx="359820" cy="407227"/>
              <a:chOff x="2118467" y="2940692"/>
              <a:chExt cx="574334" cy="664318"/>
            </a:xfrm>
          </p:grpSpPr>
          <p:sp>
            <p:nvSpPr>
              <p:cNvPr id="223" name="Google Shape;223;p19"/>
              <p:cNvSpPr/>
              <p:nvPr/>
            </p:nvSpPr>
            <p:spPr>
              <a:xfrm rot="-5400000">
                <a:off x="2118477" y="3019443"/>
                <a:ext cx="574200" cy="495000"/>
              </a:xfrm>
              <a:prstGeom prst="hexagon">
                <a:avLst>
                  <a:gd name="adj" fmla="val 25000"/>
                  <a:gd name="vf" fmla="val 115470"/>
                </a:avLst>
              </a:prstGeom>
              <a:solidFill>
                <a:schemeClr val="lt1"/>
              </a:solidFill>
              <a:ln w="12700" cap="flat" cmpd="sng">
                <a:solidFill>
                  <a:schemeClr val="lt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rgbClr val="FFFEFD"/>
                  </a:solidFill>
                  <a:latin typeface="Arial"/>
                  <a:ea typeface="Arial"/>
                  <a:cs typeface="Arial"/>
                  <a:sym typeface="Arial"/>
                </a:endParaRPr>
              </a:p>
            </p:txBody>
          </p:sp>
          <p:sp>
            <p:nvSpPr>
              <p:cNvPr id="224" name="Google Shape;224;p19"/>
              <p:cNvSpPr/>
              <p:nvPr/>
            </p:nvSpPr>
            <p:spPr>
              <a:xfrm>
                <a:off x="2118467" y="2940692"/>
                <a:ext cx="574334" cy="664318"/>
              </a:xfrm>
              <a:custGeom>
                <a:avLst/>
                <a:gdLst/>
                <a:ahLst/>
                <a:cxnLst/>
                <a:rect l="l" t="t" r="r" b="b"/>
                <a:pathLst>
                  <a:path w="3807" h="4398" extrusionOk="0">
                    <a:moveTo>
                      <a:pt x="1903" y="0"/>
                    </a:moveTo>
                    <a:lnTo>
                      <a:pt x="0" y="1100"/>
                    </a:lnTo>
                    <a:lnTo>
                      <a:pt x="0" y="3298"/>
                    </a:lnTo>
                    <a:lnTo>
                      <a:pt x="1903" y="4398"/>
                    </a:lnTo>
                    <a:lnTo>
                      <a:pt x="3807" y="3298"/>
                    </a:lnTo>
                    <a:lnTo>
                      <a:pt x="3807" y="1100"/>
                    </a:lnTo>
                    <a:lnTo>
                      <a:pt x="1903" y="0"/>
                    </a:lnTo>
                    <a:close/>
                    <a:moveTo>
                      <a:pt x="1903" y="421"/>
                    </a:moveTo>
                    <a:lnTo>
                      <a:pt x="3443" y="1310"/>
                    </a:lnTo>
                    <a:lnTo>
                      <a:pt x="3443" y="3088"/>
                    </a:lnTo>
                    <a:lnTo>
                      <a:pt x="1903" y="3977"/>
                    </a:lnTo>
                    <a:lnTo>
                      <a:pt x="364" y="3088"/>
                    </a:lnTo>
                    <a:lnTo>
                      <a:pt x="364" y="1310"/>
                    </a:lnTo>
                    <a:lnTo>
                      <a:pt x="1903" y="421"/>
                    </a:lnTo>
                    <a:close/>
                  </a:path>
                </a:pathLst>
              </a:custGeom>
              <a:solidFill>
                <a:schemeClr val="dk1"/>
              </a:solidFill>
              <a:ln w="19050" cap="flat" cmpd="sng">
                <a:solidFill>
                  <a:schemeClr val="lt1"/>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15364"/>
                  </a:solidFill>
                  <a:latin typeface="Arial"/>
                  <a:ea typeface="Arial"/>
                  <a:cs typeface="Arial"/>
                  <a:sym typeface="Arial"/>
                </a:endParaRPr>
              </a:p>
            </p:txBody>
          </p:sp>
        </p:grpSp>
      </p:grpSp>
      <p:sp>
        <p:nvSpPr>
          <p:cNvPr id="225" name="Google Shape;225;p19"/>
          <p:cNvSpPr/>
          <p:nvPr/>
        </p:nvSpPr>
        <p:spPr>
          <a:xfrm>
            <a:off x="7943511" y="2187592"/>
            <a:ext cx="1028400" cy="22320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000"/>
              <a:buFont typeface="Arial"/>
              <a:buNone/>
            </a:pPr>
            <a:r>
              <a:rPr lang="en" sz="1000" b="1">
                <a:solidFill>
                  <a:srgbClr val="3B5362"/>
                </a:solidFill>
                <a:highlight>
                  <a:srgbClr val="FFFFFF"/>
                </a:highlight>
              </a:rPr>
              <a:t>411,7 </a:t>
            </a:r>
            <a:r>
              <a:rPr lang="en" sz="800" b="1" i="0" u="none" strike="noStrike" cap="none">
                <a:solidFill>
                  <a:srgbClr val="3B5362"/>
                </a:solidFill>
                <a:highlight>
                  <a:srgbClr val="FFFFFF"/>
                </a:highlight>
                <a:latin typeface="Arial"/>
                <a:ea typeface="Arial"/>
                <a:cs typeface="Arial"/>
                <a:sym typeface="Arial"/>
              </a:rPr>
              <a:t>mln€</a:t>
            </a:r>
            <a:endParaRPr sz="1000" b="1" i="0" u="none" strike="noStrike" cap="none">
              <a:solidFill>
                <a:srgbClr val="3B5362"/>
              </a:solidFill>
              <a:highlight>
                <a:srgbClr val="FFFFFF"/>
              </a:highlight>
              <a:latin typeface="Arial"/>
              <a:ea typeface="Arial"/>
              <a:cs typeface="Arial"/>
              <a:sym typeface="Arial"/>
            </a:endParaRPr>
          </a:p>
        </p:txBody>
      </p:sp>
      <p:pic>
        <p:nvPicPr>
          <p:cNvPr id="226" name="Google Shape;226;p19" descr="Euro con riempimento a tinta unita"/>
          <p:cNvPicPr preferRelativeResize="0"/>
          <p:nvPr/>
        </p:nvPicPr>
        <p:blipFill rotWithShape="1">
          <a:blip r:embed="rId11">
            <a:alphaModFix/>
          </a:blip>
          <a:srcRect/>
          <a:stretch/>
        </p:blipFill>
        <p:spPr>
          <a:xfrm>
            <a:off x="7135162" y="2093494"/>
            <a:ext cx="223255" cy="223255"/>
          </a:xfrm>
          <a:prstGeom prst="rect">
            <a:avLst/>
          </a:prstGeom>
          <a:noFill/>
          <a:ln>
            <a:noFill/>
          </a:ln>
        </p:spPr>
      </p:pic>
      <p:sp>
        <p:nvSpPr>
          <p:cNvPr id="227" name="Google Shape;227;p19"/>
          <p:cNvSpPr/>
          <p:nvPr/>
        </p:nvSpPr>
        <p:spPr>
          <a:xfrm>
            <a:off x="240604" y="717885"/>
            <a:ext cx="2373600" cy="136200"/>
          </a:xfrm>
          <a:prstGeom prst="rect">
            <a:avLst/>
          </a:prstGeom>
          <a:solidFill>
            <a:srgbClr val="415364"/>
          </a:solidFill>
          <a:ln>
            <a:noFill/>
          </a:ln>
        </p:spPr>
        <p:txBody>
          <a:bodyPr spcFirstLastPara="1" wrap="square" lIns="68575" tIns="34275" rIns="68575" bIns="34275" anchor="ctr" anchorCtr="0">
            <a:noAutofit/>
          </a:bodyPr>
          <a:lstStyle/>
          <a:p>
            <a:pPr marL="88900" marR="0" lvl="0" indent="0" algn="l" rtl="0">
              <a:lnSpc>
                <a:spcPct val="100000"/>
              </a:lnSpc>
              <a:spcBef>
                <a:spcPts val="0"/>
              </a:spcBef>
              <a:spcAft>
                <a:spcPts val="0"/>
              </a:spcAft>
              <a:buClr>
                <a:srgbClr val="000000"/>
              </a:buClr>
              <a:buSzPts val="700"/>
              <a:buFont typeface="Arial"/>
              <a:buNone/>
            </a:pPr>
            <a:r>
              <a:rPr lang="en" sz="700" b="1" i="0" u="none" strike="noStrike" cap="none">
                <a:solidFill>
                  <a:srgbClr val="FFFEFD"/>
                </a:solidFill>
                <a:latin typeface="Arial"/>
                <a:ea typeface="Arial"/>
                <a:cs typeface="Arial"/>
                <a:sym typeface="Arial"/>
              </a:rPr>
              <a:t>DESCRIZIONE MISURA</a:t>
            </a:r>
            <a:endParaRPr sz="1100" b="0" i="0" u="none" strike="noStrike" cap="none">
              <a:solidFill>
                <a:srgbClr val="000000"/>
              </a:solidFill>
              <a:latin typeface="Arial"/>
              <a:ea typeface="Arial"/>
              <a:cs typeface="Arial"/>
              <a:sym typeface="Arial"/>
            </a:endParaRPr>
          </a:p>
        </p:txBody>
      </p:sp>
      <p:pic>
        <p:nvPicPr>
          <p:cNvPr id="228" name="Google Shape;228;p19" descr="Penna con piuma con riempimento a tinta unita"/>
          <p:cNvPicPr preferRelativeResize="0"/>
          <p:nvPr/>
        </p:nvPicPr>
        <p:blipFill rotWithShape="1">
          <a:blip r:embed="rId12">
            <a:alphaModFix/>
          </a:blip>
          <a:srcRect/>
          <a:stretch/>
        </p:blipFill>
        <p:spPr>
          <a:xfrm>
            <a:off x="204845" y="727639"/>
            <a:ext cx="212357" cy="122034"/>
          </a:xfrm>
          <a:prstGeom prst="rect">
            <a:avLst/>
          </a:prstGeom>
          <a:noFill/>
          <a:ln>
            <a:noFill/>
          </a:ln>
        </p:spPr>
      </p:pic>
      <p:pic>
        <p:nvPicPr>
          <p:cNvPr id="229" name="Google Shape;229;p19" descr="Obiettivo con riempimento a tinta unita"/>
          <p:cNvPicPr preferRelativeResize="0"/>
          <p:nvPr/>
        </p:nvPicPr>
        <p:blipFill rotWithShape="1">
          <a:blip r:embed="rId13">
            <a:alphaModFix/>
          </a:blip>
          <a:srcRect/>
          <a:stretch/>
        </p:blipFill>
        <p:spPr>
          <a:xfrm>
            <a:off x="7126218" y="1101961"/>
            <a:ext cx="174135" cy="174132"/>
          </a:xfrm>
          <a:prstGeom prst="rect">
            <a:avLst/>
          </a:prstGeom>
          <a:noFill/>
          <a:ln>
            <a:noFill/>
          </a:ln>
        </p:spPr>
      </p:pic>
      <p:cxnSp>
        <p:nvCxnSpPr>
          <p:cNvPr id="230" name="Google Shape;230;p19"/>
          <p:cNvCxnSpPr/>
          <p:nvPr/>
        </p:nvCxnSpPr>
        <p:spPr>
          <a:xfrm>
            <a:off x="857409" y="1974801"/>
            <a:ext cx="408900" cy="0"/>
          </a:xfrm>
          <a:prstGeom prst="straightConnector1">
            <a:avLst/>
          </a:prstGeom>
          <a:noFill/>
          <a:ln w="9525" cap="flat" cmpd="sng">
            <a:solidFill>
              <a:schemeClr val="accent1"/>
            </a:solidFill>
            <a:prstDash val="solid"/>
            <a:miter lim="800000"/>
            <a:headEnd type="none" w="sm" len="sm"/>
            <a:tailEnd type="triangle" w="med" len="med"/>
          </a:ln>
        </p:spPr>
      </p:cxnSp>
      <p:cxnSp>
        <p:nvCxnSpPr>
          <p:cNvPr id="231" name="Google Shape;231;p19"/>
          <p:cNvCxnSpPr/>
          <p:nvPr/>
        </p:nvCxnSpPr>
        <p:spPr>
          <a:xfrm>
            <a:off x="857409" y="1580922"/>
            <a:ext cx="408900" cy="0"/>
          </a:xfrm>
          <a:prstGeom prst="straightConnector1">
            <a:avLst/>
          </a:prstGeom>
          <a:noFill/>
          <a:ln w="9525" cap="flat" cmpd="sng">
            <a:solidFill>
              <a:schemeClr val="accent1"/>
            </a:solidFill>
            <a:prstDash val="solid"/>
            <a:miter lim="800000"/>
            <a:headEnd type="none" w="sm" len="sm"/>
            <a:tailEnd type="triangle" w="med" len="med"/>
          </a:ln>
        </p:spPr>
      </p:cxnSp>
      <p:cxnSp>
        <p:nvCxnSpPr>
          <p:cNvPr id="232" name="Google Shape;232;p19"/>
          <p:cNvCxnSpPr/>
          <p:nvPr/>
        </p:nvCxnSpPr>
        <p:spPr>
          <a:xfrm>
            <a:off x="857409" y="2205200"/>
            <a:ext cx="408900" cy="0"/>
          </a:xfrm>
          <a:prstGeom prst="straightConnector1">
            <a:avLst/>
          </a:prstGeom>
          <a:noFill/>
          <a:ln w="9525" cap="flat" cmpd="sng">
            <a:solidFill>
              <a:schemeClr val="accent1"/>
            </a:solidFill>
            <a:prstDash val="solid"/>
            <a:miter lim="800000"/>
            <a:headEnd type="none" w="sm" len="sm"/>
            <a:tailEnd type="triangle" w="med" len="med"/>
          </a:ln>
        </p:spPr>
      </p:cxnSp>
      <p:sp>
        <p:nvSpPr>
          <p:cNvPr id="233" name="Google Shape;233;p19"/>
          <p:cNvSpPr/>
          <p:nvPr/>
        </p:nvSpPr>
        <p:spPr>
          <a:xfrm>
            <a:off x="229299" y="881025"/>
            <a:ext cx="6393900" cy="384600"/>
          </a:xfrm>
          <a:prstGeom prst="rect">
            <a:avLst/>
          </a:prstGeom>
          <a:noFill/>
          <a:ln>
            <a:noFill/>
          </a:ln>
        </p:spPr>
        <p:txBody>
          <a:bodyPr spcFirstLastPara="1" wrap="square" lIns="0" tIns="34275" rIns="0" bIns="34275" anchor="t" anchorCtr="0">
            <a:noAutofit/>
          </a:bodyPr>
          <a:lstStyle/>
          <a:p>
            <a:pPr marL="0" lvl="0" indent="0" algn="just" rtl="0">
              <a:spcBef>
                <a:spcPts val="0"/>
              </a:spcBef>
              <a:spcAft>
                <a:spcPts val="0"/>
              </a:spcAft>
              <a:buNone/>
            </a:pPr>
            <a:r>
              <a:rPr lang="en" sz="900">
                <a:solidFill>
                  <a:srgbClr val="44546A"/>
                </a:solidFill>
              </a:rPr>
              <a:t>è finalizzato alla riqualificazione ed al potenziamento tempestivo delle strutture giudiziarie a beneficio degli utenti e dell’intera comunità. L’obiettivo è quello di sviluppare il patrimonio immobiliare in chiave ecologica intervenendo in tutte quelle situazioni in cui la presenza di struttura inadeguate rischia di incidere sull’erogazione dei servizi.</a:t>
            </a:r>
            <a:endParaRPr sz="900">
              <a:solidFill>
                <a:srgbClr val="44546A"/>
              </a:solidFill>
            </a:endParaRPr>
          </a:p>
          <a:p>
            <a:pPr marL="0" marR="0" lvl="0" indent="0" algn="just" rtl="0">
              <a:lnSpc>
                <a:spcPct val="100000"/>
              </a:lnSpc>
              <a:spcBef>
                <a:spcPts val="0"/>
              </a:spcBef>
              <a:spcAft>
                <a:spcPts val="0"/>
              </a:spcAft>
              <a:buClr>
                <a:srgbClr val="000000"/>
              </a:buClr>
              <a:buSzPts val="800"/>
              <a:buFont typeface="Arial"/>
              <a:buNone/>
            </a:pPr>
            <a:endParaRPr sz="900">
              <a:solidFill>
                <a:srgbClr val="44546A"/>
              </a:solidFill>
            </a:endParaRPr>
          </a:p>
          <a:p>
            <a:pPr marL="0" marR="0" lvl="0" indent="0" algn="just" rtl="0">
              <a:lnSpc>
                <a:spcPct val="100000"/>
              </a:lnSpc>
              <a:spcBef>
                <a:spcPts val="0"/>
              </a:spcBef>
              <a:spcAft>
                <a:spcPts val="0"/>
              </a:spcAft>
              <a:buClr>
                <a:srgbClr val="000000"/>
              </a:buClr>
              <a:buSzPts val="800"/>
              <a:buFont typeface="Arial"/>
              <a:buNone/>
            </a:pPr>
            <a:endParaRPr sz="900" b="0" i="0" u="none" strike="noStrike" cap="none">
              <a:solidFill>
                <a:srgbClr val="000000"/>
              </a:solidFill>
              <a:latin typeface="Arial"/>
              <a:ea typeface="Arial"/>
              <a:cs typeface="Arial"/>
              <a:sym typeface="Arial"/>
            </a:endParaRPr>
          </a:p>
        </p:txBody>
      </p:sp>
      <p:pic>
        <p:nvPicPr>
          <p:cNvPr id="234" name="Google Shape;234;p19" descr="Bullseye"/>
          <p:cNvPicPr preferRelativeResize="0"/>
          <p:nvPr/>
        </p:nvPicPr>
        <p:blipFill rotWithShape="1">
          <a:blip r:embed="rId14">
            <a:alphaModFix/>
          </a:blip>
          <a:srcRect/>
          <a:stretch/>
        </p:blipFill>
        <p:spPr>
          <a:xfrm>
            <a:off x="7150608" y="2775856"/>
            <a:ext cx="219456" cy="219456"/>
          </a:xfrm>
          <a:prstGeom prst="rect">
            <a:avLst/>
          </a:prstGeom>
          <a:noFill/>
          <a:ln>
            <a:noFill/>
          </a:ln>
        </p:spPr>
      </p:pic>
      <p:pic>
        <p:nvPicPr>
          <p:cNvPr id="235" name="Google Shape;235;p19" descr="Città con riempimento a tinta unita"/>
          <p:cNvPicPr preferRelativeResize="0"/>
          <p:nvPr/>
        </p:nvPicPr>
        <p:blipFill rotWithShape="1">
          <a:blip r:embed="rId15">
            <a:alphaModFix/>
          </a:blip>
          <a:srcRect/>
          <a:stretch/>
        </p:blipFill>
        <p:spPr>
          <a:xfrm>
            <a:off x="926322" y="4252100"/>
            <a:ext cx="323092" cy="374435"/>
          </a:xfrm>
          <a:prstGeom prst="rect">
            <a:avLst/>
          </a:prstGeom>
          <a:noFill/>
          <a:ln>
            <a:noFill/>
          </a:ln>
        </p:spPr>
      </p:pic>
      <p:pic>
        <p:nvPicPr>
          <p:cNvPr id="236" name="Google Shape;236;p19"/>
          <p:cNvPicPr preferRelativeResize="0"/>
          <p:nvPr/>
        </p:nvPicPr>
        <p:blipFill rotWithShape="1">
          <a:blip r:embed="rId16">
            <a:alphaModFix/>
          </a:blip>
          <a:srcRect/>
          <a:stretch/>
        </p:blipFill>
        <p:spPr>
          <a:xfrm>
            <a:off x="3895989" y="4252100"/>
            <a:ext cx="346364" cy="262396"/>
          </a:xfrm>
          <a:prstGeom prst="rect">
            <a:avLst/>
          </a:prstGeom>
          <a:noFill/>
          <a:ln>
            <a:noFill/>
          </a:ln>
        </p:spPr>
      </p:pic>
      <p:sp>
        <p:nvSpPr>
          <p:cNvPr id="237" name="Google Shape;237;p19"/>
          <p:cNvSpPr/>
          <p:nvPr/>
        </p:nvSpPr>
        <p:spPr>
          <a:xfrm>
            <a:off x="1283675" y="4252100"/>
            <a:ext cx="1536000" cy="376200"/>
          </a:xfrm>
          <a:prstGeom prst="rect">
            <a:avLst/>
          </a:prstGeom>
          <a:noFill/>
          <a:ln>
            <a:noFill/>
          </a:ln>
        </p:spPr>
        <p:txBody>
          <a:bodyPr spcFirstLastPara="1" wrap="square" lIns="36000" tIns="36000" rIns="36000" bIns="36000" anchor="ctr" anchorCtr="0">
            <a:noAutofit/>
          </a:bodyPr>
          <a:lstStyle/>
          <a:p>
            <a:pPr marL="0" marR="0" lvl="0" indent="0" algn="l" rtl="0">
              <a:lnSpc>
                <a:spcPct val="70000"/>
              </a:lnSpc>
              <a:spcBef>
                <a:spcPts val="0"/>
              </a:spcBef>
              <a:spcAft>
                <a:spcPts val="0"/>
              </a:spcAft>
              <a:buClr>
                <a:srgbClr val="415364"/>
              </a:buClr>
              <a:buSzPts val="1400"/>
              <a:buFont typeface="Arial"/>
              <a:buNone/>
            </a:pPr>
            <a:r>
              <a:rPr lang="en" b="1">
                <a:solidFill>
                  <a:srgbClr val="415364"/>
                </a:solidFill>
                <a:latin typeface="Arial Narrow"/>
                <a:ea typeface="Arial Narrow"/>
                <a:cs typeface="Arial Narrow"/>
                <a:sym typeface="Arial Narrow"/>
              </a:rPr>
              <a:t>Riduzione emissioni:</a:t>
            </a:r>
            <a:endParaRPr b="1">
              <a:solidFill>
                <a:srgbClr val="415364"/>
              </a:solidFill>
              <a:latin typeface="Arial Narrow"/>
              <a:ea typeface="Arial Narrow"/>
              <a:cs typeface="Arial Narrow"/>
              <a:sym typeface="Arial Narrow"/>
            </a:endParaRPr>
          </a:p>
          <a:p>
            <a:pPr marL="0" lvl="0" indent="0" algn="l" rtl="0">
              <a:lnSpc>
                <a:spcPct val="70000"/>
              </a:lnSpc>
              <a:spcBef>
                <a:spcPts val="0"/>
              </a:spcBef>
              <a:spcAft>
                <a:spcPts val="0"/>
              </a:spcAft>
              <a:buNone/>
            </a:pPr>
            <a:r>
              <a:rPr lang="en" b="1">
                <a:solidFill>
                  <a:srgbClr val="415364"/>
                </a:solidFill>
                <a:latin typeface="Arial Narrow"/>
                <a:ea typeface="Arial Narrow"/>
                <a:cs typeface="Arial Narrow"/>
                <a:sym typeface="Arial Narrow"/>
              </a:rPr>
              <a:t>0,735 Ktep all’anno</a:t>
            </a:r>
            <a:endParaRPr b="1">
              <a:solidFill>
                <a:srgbClr val="415364"/>
              </a:solidFill>
              <a:latin typeface="Arial Narrow"/>
              <a:ea typeface="Arial Narrow"/>
              <a:cs typeface="Arial Narrow"/>
              <a:sym typeface="Arial Narrow"/>
            </a:endParaRPr>
          </a:p>
        </p:txBody>
      </p:sp>
      <p:sp>
        <p:nvSpPr>
          <p:cNvPr id="238" name="Google Shape;238;p19"/>
          <p:cNvSpPr txBox="1"/>
          <p:nvPr/>
        </p:nvSpPr>
        <p:spPr>
          <a:xfrm>
            <a:off x="44787" y="2572745"/>
            <a:ext cx="6777900" cy="1200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900" b="0" i="0" u="none" strike="noStrike" cap="none">
              <a:solidFill>
                <a:srgbClr val="44546A"/>
              </a:solidFill>
              <a:latin typeface="Arial"/>
              <a:ea typeface="Arial"/>
              <a:cs typeface="Arial"/>
              <a:sym typeface="Arial"/>
            </a:endParaRPr>
          </a:p>
          <a:p>
            <a:pPr marL="0" marR="0" lvl="0" indent="0" algn="l" rtl="0">
              <a:lnSpc>
                <a:spcPct val="100000"/>
              </a:lnSpc>
              <a:spcBef>
                <a:spcPts val="0"/>
              </a:spcBef>
              <a:spcAft>
                <a:spcPts val="0"/>
              </a:spcAft>
              <a:buNone/>
            </a:pPr>
            <a:r>
              <a:rPr lang="en" sz="900" b="0" i="0" u="none" strike="noStrike" cap="none">
                <a:solidFill>
                  <a:srgbClr val="44546A"/>
                </a:solidFill>
                <a:latin typeface="Arial"/>
                <a:ea typeface="Arial"/>
                <a:cs typeface="Arial"/>
                <a:sym typeface="Arial"/>
              </a:rPr>
              <a:t>• </a:t>
            </a:r>
            <a:r>
              <a:rPr lang="en" sz="900">
                <a:solidFill>
                  <a:srgbClr val="44546A"/>
                </a:solidFill>
              </a:rPr>
              <a:t>L'investimento mira a intervenire tempestivamente sulle strutture inadeguate che influiscono negativamente sull'erogazione dei servizi giudiziari, valorizzandone il patrimonio storico ma garantendo, allo stesso tempo, </a:t>
            </a:r>
            <a:r>
              <a:rPr lang="en" sz="900" u="sng">
                <a:solidFill>
                  <a:srgbClr val="44546A"/>
                </a:solidFill>
              </a:rPr>
              <a:t>la sicurezza antisismica e l'efficienza tecnologica ed energetica</a:t>
            </a:r>
            <a:r>
              <a:rPr lang="en" sz="900">
                <a:solidFill>
                  <a:srgbClr val="44546A"/>
                </a:solidFill>
              </a:rPr>
              <a:t>. Per tale motivo, è verificata la presenza di un </a:t>
            </a:r>
            <a:r>
              <a:rPr lang="en" sz="900" u="sng">
                <a:solidFill>
                  <a:srgbClr val="44546A"/>
                </a:solidFill>
              </a:rPr>
              <a:t>elaborato specifico che tiene in considerazione i rischi antisismici </a:t>
            </a:r>
            <a:r>
              <a:rPr lang="en" sz="900">
                <a:solidFill>
                  <a:srgbClr val="44546A"/>
                </a:solidFill>
              </a:rPr>
              <a:t>per le progettualità in essere.</a:t>
            </a:r>
            <a:endParaRPr sz="900">
              <a:solidFill>
                <a:srgbClr val="44546A"/>
              </a:solidFill>
            </a:endParaRPr>
          </a:p>
          <a:p>
            <a:pPr marL="0" marR="0" lvl="0" indent="0" algn="l" rtl="0">
              <a:lnSpc>
                <a:spcPct val="100000"/>
              </a:lnSpc>
              <a:spcBef>
                <a:spcPts val="0"/>
              </a:spcBef>
              <a:spcAft>
                <a:spcPts val="0"/>
              </a:spcAft>
              <a:buNone/>
            </a:pPr>
            <a:endParaRPr sz="900">
              <a:solidFill>
                <a:srgbClr val="44546A"/>
              </a:solidFill>
            </a:endParaRPr>
          </a:p>
          <a:p>
            <a:pPr marL="0" marR="0" lvl="0" indent="0" algn="l" rtl="0">
              <a:lnSpc>
                <a:spcPct val="100000"/>
              </a:lnSpc>
              <a:spcBef>
                <a:spcPts val="0"/>
              </a:spcBef>
              <a:spcAft>
                <a:spcPts val="0"/>
              </a:spcAft>
              <a:buNone/>
            </a:pPr>
            <a:r>
              <a:rPr lang="en" sz="900">
                <a:solidFill>
                  <a:srgbClr val="44546A"/>
                </a:solidFill>
              </a:rPr>
              <a:t>• Il programma mira a garantire anche la sostenibilità economica, ambientale e sociale degli interventi attraverso l'utilizzo di </a:t>
            </a:r>
            <a:r>
              <a:rPr lang="en" sz="900" u="sng">
                <a:solidFill>
                  <a:srgbClr val="44546A"/>
                </a:solidFill>
              </a:rPr>
              <a:t>materiali sostenibili</a:t>
            </a:r>
            <a:r>
              <a:rPr lang="en" sz="900">
                <a:solidFill>
                  <a:srgbClr val="44546A"/>
                </a:solidFill>
              </a:rPr>
              <a:t> e il ricorso a energia elettrica autoprodotta da </a:t>
            </a:r>
            <a:r>
              <a:rPr lang="en" sz="900" u="sng">
                <a:solidFill>
                  <a:srgbClr val="44546A"/>
                </a:solidFill>
              </a:rPr>
              <a:t>fonti rinnovabili</a:t>
            </a:r>
            <a:r>
              <a:rPr lang="en" sz="900">
                <a:solidFill>
                  <a:srgbClr val="44546A"/>
                </a:solidFill>
              </a:rPr>
              <a:t>. </a:t>
            </a:r>
            <a:endParaRPr/>
          </a:p>
        </p:txBody>
      </p:sp>
      <p:sp>
        <p:nvSpPr>
          <p:cNvPr id="239" name="Google Shape;239;p19"/>
          <p:cNvSpPr/>
          <p:nvPr/>
        </p:nvSpPr>
        <p:spPr>
          <a:xfrm>
            <a:off x="251143" y="2540116"/>
            <a:ext cx="1364100" cy="136200"/>
          </a:xfrm>
          <a:prstGeom prst="rect">
            <a:avLst/>
          </a:prstGeom>
          <a:solidFill>
            <a:srgbClr val="415364"/>
          </a:solidFill>
          <a:ln>
            <a:noFill/>
          </a:ln>
        </p:spPr>
        <p:txBody>
          <a:bodyPr spcFirstLastPara="1" wrap="square" lIns="68575" tIns="34275" rIns="68575" bIns="34275" anchor="ctr" anchorCtr="0">
            <a:noAutofit/>
          </a:bodyPr>
          <a:lstStyle/>
          <a:p>
            <a:pPr marL="88900" marR="0" lvl="0" indent="0" algn="l" rtl="0">
              <a:lnSpc>
                <a:spcPct val="100000"/>
              </a:lnSpc>
              <a:spcBef>
                <a:spcPts val="0"/>
              </a:spcBef>
              <a:spcAft>
                <a:spcPts val="0"/>
              </a:spcAft>
              <a:buClr>
                <a:srgbClr val="000000"/>
              </a:buClr>
              <a:buSzPts val="700"/>
              <a:buFont typeface="Arial"/>
              <a:buNone/>
            </a:pPr>
            <a:r>
              <a:rPr lang="en" sz="700" b="1">
                <a:solidFill>
                  <a:srgbClr val="FFFEFD"/>
                </a:solidFill>
              </a:rPr>
              <a:t>DETTAGLI AGGIUNTIVI</a:t>
            </a:r>
            <a:endParaRPr sz="1100" b="0" i="0" u="none" strike="noStrike" cap="none">
              <a:solidFill>
                <a:srgbClr val="000000"/>
              </a:solidFill>
              <a:latin typeface="Arial"/>
              <a:ea typeface="Arial"/>
              <a:cs typeface="Arial"/>
              <a:sym typeface="Arial"/>
            </a:endParaRPr>
          </a:p>
        </p:txBody>
      </p:sp>
      <p:sp>
        <p:nvSpPr>
          <p:cNvPr id="240" name="Google Shape;240;p19"/>
          <p:cNvSpPr/>
          <p:nvPr/>
        </p:nvSpPr>
        <p:spPr>
          <a:xfrm>
            <a:off x="4320874" y="4252100"/>
            <a:ext cx="2139300" cy="417300"/>
          </a:xfrm>
          <a:prstGeom prst="rect">
            <a:avLst/>
          </a:prstGeom>
          <a:noFill/>
          <a:ln>
            <a:noFill/>
          </a:ln>
        </p:spPr>
        <p:txBody>
          <a:bodyPr spcFirstLastPara="1" wrap="square" lIns="36000" tIns="36000" rIns="36000" bIns="36000" anchor="ctr" anchorCtr="0">
            <a:noAutofit/>
          </a:bodyPr>
          <a:lstStyle/>
          <a:p>
            <a:pPr marL="0" lvl="0" indent="0" algn="l" rtl="0">
              <a:lnSpc>
                <a:spcPct val="70000"/>
              </a:lnSpc>
              <a:spcBef>
                <a:spcPts val="0"/>
              </a:spcBef>
              <a:spcAft>
                <a:spcPts val="0"/>
              </a:spcAft>
              <a:buNone/>
            </a:pPr>
            <a:r>
              <a:rPr lang="en" b="1">
                <a:solidFill>
                  <a:srgbClr val="415364"/>
                </a:solidFill>
                <a:latin typeface="Arial Narrow"/>
                <a:ea typeface="Arial Narrow"/>
                <a:cs typeface="Arial Narrow"/>
                <a:sym typeface="Arial Narrow"/>
              </a:rPr>
              <a:t>Totale progetti:</a:t>
            </a:r>
            <a:endParaRPr b="1">
              <a:solidFill>
                <a:srgbClr val="415364"/>
              </a:solidFill>
              <a:latin typeface="Arial Narrow"/>
              <a:ea typeface="Arial Narrow"/>
              <a:cs typeface="Arial Narrow"/>
              <a:sym typeface="Arial Narrow"/>
            </a:endParaRPr>
          </a:p>
          <a:p>
            <a:pPr marL="0" lvl="0" indent="0" algn="l" rtl="0">
              <a:lnSpc>
                <a:spcPct val="70000"/>
              </a:lnSpc>
              <a:spcBef>
                <a:spcPts val="0"/>
              </a:spcBef>
              <a:spcAft>
                <a:spcPts val="0"/>
              </a:spcAft>
              <a:buNone/>
            </a:pPr>
            <a:r>
              <a:rPr lang="en" b="1">
                <a:solidFill>
                  <a:srgbClr val="415364"/>
                </a:solidFill>
                <a:latin typeface="Arial Narrow"/>
                <a:ea typeface="Arial Narrow"/>
                <a:cs typeface="Arial Narrow"/>
                <a:sym typeface="Arial Narrow"/>
              </a:rPr>
              <a:t>48 edifici</a:t>
            </a:r>
            <a:endParaRPr b="1">
              <a:solidFill>
                <a:srgbClr val="415364"/>
              </a:solidFill>
              <a:latin typeface="Arial Narrow"/>
              <a:ea typeface="Arial Narrow"/>
              <a:cs typeface="Arial Narrow"/>
              <a:sym typeface="Arial Narrow"/>
            </a:endParaRPr>
          </a:p>
        </p:txBody>
      </p:sp>
      <p:pic>
        <p:nvPicPr>
          <p:cNvPr id="241" name="Google Shape;241;p19" descr="Ricerca con riempimento a tinta unita"/>
          <p:cNvPicPr preferRelativeResize="0"/>
          <p:nvPr/>
        </p:nvPicPr>
        <p:blipFill rotWithShape="1">
          <a:blip r:embed="rId5">
            <a:alphaModFix/>
          </a:blip>
          <a:srcRect/>
          <a:stretch/>
        </p:blipFill>
        <p:spPr>
          <a:xfrm>
            <a:off x="175263" y="2688611"/>
            <a:ext cx="136040" cy="136040"/>
          </a:xfrm>
          <a:prstGeom prst="rect">
            <a:avLst/>
          </a:prstGeom>
          <a:noFill/>
          <a:ln>
            <a:noFill/>
          </a:ln>
        </p:spPr>
      </p:pic>
      <p:pic>
        <p:nvPicPr>
          <p:cNvPr id="242" name="Google Shape;242;p19" descr="Ricerca con riempimento a tinta unita"/>
          <p:cNvPicPr preferRelativeResize="0"/>
          <p:nvPr/>
        </p:nvPicPr>
        <p:blipFill rotWithShape="1">
          <a:blip r:embed="rId5">
            <a:alphaModFix/>
          </a:blip>
          <a:srcRect/>
          <a:stretch/>
        </p:blipFill>
        <p:spPr>
          <a:xfrm>
            <a:off x="249359" y="2544718"/>
            <a:ext cx="136040" cy="136040"/>
          </a:xfrm>
          <a:prstGeom prst="rect">
            <a:avLst/>
          </a:prstGeom>
          <a:noFill/>
          <a:ln>
            <a:noFill/>
          </a:ln>
        </p:spPr>
      </p:pic>
      <p:sp>
        <p:nvSpPr>
          <p:cNvPr id="243" name="Google Shape;243;p19"/>
          <p:cNvSpPr/>
          <p:nvPr/>
        </p:nvSpPr>
        <p:spPr>
          <a:xfrm>
            <a:off x="229293" y="4009741"/>
            <a:ext cx="1364100" cy="136200"/>
          </a:xfrm>
          <a:prstGeom prst="rect">
            <a:avLst/>
          </a:prstGeom>
          <a:solidFill>
            <a:srgbClr val="415364"/>
          </a:solidFill>
          <a:ln>
            <a:noFill/>
          </a:ln>
        </p:spPr>
        <p:txBody>
          <a:bodyPr spcFirstLastPara="1" wrap="square" lIns="68575" tIns="34275" rIns="68575" bIns="34275" anchor="ctr" anchorCtr="0">
            <a:noAutofit/>
          </a:bodyPr>
          <a:lstStyle/>
          <a:p>
            <a:pPr marL="88900" marR="0" lvl="0" indent="0" algn="l" rtl="0">
              <a:lnSpc>
                <a:spcPct val="100000"/>
              </a:lnSpc>
              <a:spcBef>
                <a:spcPts val="0"/>
              </a:spcBef>
              <a:spcAft>
                <a:spcPts val="0"/>
              </a:spcAft>
              <a:buClr>
                <a:srgbClr val="000000"/>
              </a:buClr>
              <a:buSzPts val="700"/>
              <a:buFont typeface="Arial"/>
              <a:buNone/>
            </a:pPr>
            <a:r>
              <a:rPr lang="en" sz="700" b="1">
                <a:solidFill>
                  <a:srgbClr val="FFFEFD"/>
                </a:solidFill>
              </a:rPr>
              <a:t>TARGET ITALIA </a:t>
            </a:r>
            <a:endParaRPr sz="1100" b="0" i="0" u="none" strike="noStrike" cap="none">
              <a:solidFill>
                <a:srgbClr val="000000"/>
              </a:solidFill>
              <a:latin typeface="Arial"/>
              <a:ea typeface="Arial"/>
              <a:cs typeface="Arial"/>
              <a:sym typeface="Arial"/>
            </a:endParaRPr>
          </a:p>
        </p:txBody>
      </p:sp>
      <p:pic>
        <p:nvPicPr>
          <p:cNvPr id="244" name="Google Shape;244;p19" descr="Statistiche con riempimento a tinta unita"/>
          <p:cNvPicPr preferRelativeResize="0"/>
          <p:nvPr/>
        </p:nvPicPr>
        <p:blipFill rotWithShape="1">
          <a:blip r:embed="rId8">
            <a:alphaModFix/>
          </a:blip>
          <a:srcRect/>
          <a:stretch/>
        </p:blipFill>
        <p:spPr>
          <a:xfrm>
            <a:off x="223790" y="4010278"/>
            <a:ext cx="136040" cy="136040"/>
          </a:xfrm>
          <a:prstGeom prst="rect">
            <a:avLst/>
          </a:prstGeom>
          <a:noFill/>
          <a:ln>
            <a:noFill/>
          </a:ln>
        </p:spPr>
      </p:pic>
      <p:grpSp>
        <p:nvGrpSpPr>
          <p:cNvPr id="245" name="Google Shape;245;p19"/>
          <p:cNvGrpSpPr/>
          <p:nvPr/>
        </p:nvGrpSpPr>
        <p:grpSpPr>
          <a:xfrm>
            <a:off x="-304806" y="1386847"/>
            <a:ext cx="6636554" cy="1104593"/>
            <a:chOff x="-376155" y="-4011620"/>
            <a:chExt cx="5085092" cy="1472791"/>
          </a:xfrm>
        </p:grpSpPr>
        <p:grpSp>
          <p:nvGrpSpPr>
            <p:cNvPr id="246" name="Google Shape;246;p19"/>
            <p:cNvGrpSpPr/>
            <p:nvPr/>
          </p:nvGrpSpPr>
          <p:grpSpPr>
            <a:xfrm>
              <a:off x="-376155" y="-3848350"/>
              <a:ext cx="1238711" cy="1081699"/>
              <a:chOff x="4415386" y="-4274472"/>
              <a:chExt cx="1238711" cy="1081699"/>
            </a:xfrm>
          </p:grpSpPr>
          <p:sp>
            <p:nvSpPr>
              <p:cNvPr id="247" name="Google Shape;247;p19"/>
              <p:cNvSpPr txBox="1"/>
              <p:nvPr/>
            </p:nvSpPr>
            <p:spPr>
              <a:xfrm>
                <a:off x="4645347" y="-4274472"/>
                <a:ext cx="679200" cy="184800"/>
              </a:xfrm>
              <a:prstGeom prst="rect">
                <a:avLst/>
              </a:prstGeom>
              <a:noFill/>
              <a:ln>
                <a:noFill/>
              </a:ln>
            </p:spPr>
            <p:txBody>
              <a:bodyPr spcFirstLastPara="1" wrap="square" lIns="0" tIns="0" rIns="0" bIns="0" anchor="b" anchorCtr="0">
                <a:spAutoFit/>
              </a:bodyPr>
              <a:lstStyle/>
              <a:p>
                <a:pPr marL="0" marR="0" lvl="0" indent="0" algn="ctr" rtl="0">
                  <a:lnSpc>
                    <a:spcPct val="100000"/>
                  </a:lnSpc>
                  <a:spcBef>
                    <a:spcPts val="0"/>
                  </a:spcBef>
                  <a:spcAft>
                    <a:spcPts val="0"/>
                  </a:spcAft>
                  <a:buClr>
                    <a:srgbClr val="005392"/>
                  </a:buClr>
                  <a:buSzPts val="700"/>
                  <a:buFont typeface="Arial"/>
                  <a:buNone/>
                </a:pPr>
                <a:r>
                  <a:rPr lang="en" sz="900" b="1" i="0" u="none" strike="noStrike" cap="none">
                    <a:solidFill>
                      <a:srgbClr val="415364"/>
                    </a:solidFill>
                    <a:latin typeface="Arial"/>
                    <a:ea typeface="Arial"/>
                    <a:cs typeface="Arial"/>
                    <a:sym typeface="Arial"/>
                  </a:rPr>
                  <a:t>Finalità</a:t>
                </a:r>
                <a:endParaRPr sz="900" b="0" i="0" u="none" strike="noStrike" cap="none">
                  <a:solidFill>
                    <a:srgbClr val="415364"/>
                  </a:solidFill>
                  <a:latin typeface="Arial"/>
                  <a:ea typeface="Arial"/>
                  <a:cs typeface="Arial"/>
                  <a:sym typeface="Arial"/>
                </a:endParaRPr>
              </a:p>
            </p:txBody>
          </p:sp>
          <p:sp>
            <p:nvSpPr>
              <p:cNvPr id="248" name="Google Shape;248;p19"/>
              <p:cNvSpPr txBox="1"/>
              <p:nvPr/>
            </p:nvSpPr>
            <p:spPr>
              <a:xfrm>
                <a:off x="4415397" y="-3562073"/>
                <a:ext cx="1238700" cy="369300"/>
              </a:xfrm>
              <a:prstGeom prst="rect">
                <a:avLst/>
              </a:prstGeom>
              <a:noFill/>
              <a:ln>
                <a:noFill/>
              </a:ln>
            </p:spPr>
            <p:txBody>
              <a:bodyPr spcFirstLastPara="1" wrap="square" lIns="0" tIns="0" rIns="0" bIns="0" anchor="b" anchorCtr="0">
                <a:spAutoFit/>
              </a:bodyPr>
              <a:lstStyle/>
              <a:p>
                <a:pPr marL="0" marR="0" lvl="0" indent="0" algn="ctr" rtl="0">
                  <a:lnSpc>
                    <a:spcPct val="100000"/>
                  </a:lnSpc>
                  <a:spcBef>
                    <a:spcPts val="0"/>
                  </a:spcBef>
                  <a:spcAft>
                    <a:spcPts val="0"/>
                  </a:spcAft>
                  <a:buClr>
                    <a:srgbClr val="005392"/>
                  </a:buClr>
                  <a:buSzPts val="700"/>
                  <a:buFont typeface="Arial"/>
                  <a:buNone/>
                </a:pPr>
                <a:r>
                  <a:rPr lang="en" sz="900" b="1" i="0" u="none" strike="noStrike" cap="none">
                    <a:solidFill>
                      <a:srgbClr val="415364"/>
                    </a:solidFill>
                    <a:latin typeface="Arial"/>
                    <a:ea typeface="Arial"/>
                    <a:cs typeface="Arial"/>
                    <a:sym typeface="Arial"/>
                  </a:rPr>
                  <a:t>Categorie</a:t>
                </a:r>
                <a:endParaRPr sz="900" b="0" i="0" u="none" strike="noStrike" cap="none">
                  <a:solidFill>
                    <a:srgbClr val="415364"/>
                  </a:solidFill>
                  <a:latin typeface="Arial"/>
                  <a:ea typeface="Arial"/>
                  <a:cs typeface="Arial"/>
                  <a:sym typeface="Arial"/>
                </a:endParaRPr>
              </a:p>
              <a:p>
                <a:pPr marL="0" marR="0" lvl="0" indent="0" algn="ctr" rtl="0">
                  <a:lnSpc>
                    <a:spcPct val="100000"/>
                  </a:lnSpc>
                  <a:spcBef>
                    <a:spcPts val="0"/>
                  </a:spcBef>
                  <a:spcAft>
                    <a:spcPts val="0"/>
                  </a:spcAft>
                  <a:buClr>
                    <a:srgbClr val="005392"/>
                  </a:buClr>
                  <a:buSzPts val="700"/>
                  <a:buFont typeface="Arial"/>
                  <a:buNone/>
                </a:pPr>
                <a:r>
                  <a:rPr lang="en" sz="900" b="1" i="0" u="none" strike="noStrike" cap="none">
                    <a:solidFill>
                      <a:srgbClr val="415364"/>
                    </a:solidFill>
                    <a:latin typeface="Arial"/>
                    <a:ea typeface="Arial"/>
                    <a:cs typeface="Arial"/>
                    <a:sym typeface="Arial"/>
                  </a:rPr>
                  <a:t>Intervento</a:t>
                </a:r>
                <a:endParaRPr sz="900" b="0" i="0" u="none" strike="noStrike" cap="none">
                  <a:solidFill>
                    <a:srgbClr val="415364"/>
                  </a:solidFill>
                  <a:latin typeface="Arial"/>
                  <a:ea typeface="Arial"/>
                  <a:cs typeface="Arial"/>
                  <a:sym typeface="Arial"/>
                </a:endParaRPr>
              </a:p>
            </p:txBody>
          </p:sp>
          <p:sp>
            <p:nvSpPr>
              <p:cNvPr id="249" name="Google Shape;249;p19"/>
              <p:cNvSpPr txBox="1"/>
              <p:nvPr/>
            </p:nvSpPr>
            <p:spPr>
              <a:xfrm>
                <a:off x="4415386" y="-3743132"/>
                <a:ext cx="1238700" cy="184800"/>
              </a:xfrm>
              <a:prstGeom prst="rect">
                <a:avLst/>
              </a:prstGeom>
              <a:noFill/>
              <a:ln>
                <a:noFill/>
              </a:ln>
            </p:spPr>
            <p:txBody>
              <a:bodyPr spcFirstLastPara="1" wrap="square" lIns="0" tIns="0" rIns="0" bIns="0" anchor="b" anchorCtr="0">
                <a:spAutoFit/>
              </a:bodyPr>
              <a:lstStyle/>
              <a:p>
                <a:pPr marL="0" marR="0" lvl="0" indent="0" algn="ctr" rtl="0">
                  <a:lnSpc>
                    <a:spcPct val="100000"/>
                  </a:lnSpc>
                  <a:spcBef>
                    <a:spcPts val="0"/>
                  </a:spcBef>
                  <a:spcAft>
                    <a:spcPts val="0"/>
                  </a:spcAft>
                  <a:buClr>
                    <a:srgbClr val="005392"/>
                  </a:buClr>
                  <a:buSzPts val="700"/>
                  <a:buFont typeface="Arial"/>
                  <a:buNone/>
                </a:pPr>
                <a:r>
                  <a:rPr lang="en" sz="900" b="1" i="0" u="none" strike="noStrike" cap="none">
                    <a:solidFill>
                      <a:srgbClr val="415364"/>
                    </a:solidFill>
                    <a:latin typeface="Arial"/>
                    <a:ea typeface="Arial"/>
                    <a:cs typeface="Arial"/>
                    <a:sym typeface="Arial"/>
                  </a:rPr>
                  <a:t>Strumenti</a:t>
                </a:r>
                <a:endParaRPr sz="900" b="0" i="0" u="none" strike="noStrike" cap="none">
                  <a:solidFill>
                    <a:srgbClr val="415364"/>
                  </a:solidFill>
                  <a:latin typeface="Arial"/>
                  <a:ea typeface="Arial"/>
                  <a:cs typeface="Arial"/>
                  <a:sym typeface="Arial"/>
                </a:endParaRPr>
              </a:p>
            </p:txBody>
          </p:sp>
        </p:grpSp>
        <p:sp>
          <p:nvSpPr>
            <p:cNvPr id="250" name="Google Shape;250;p19"/>
            <p:cNvSpPr txBox="1"/>
            <p:nvPr/>
          </p:nvSpPr>
          <p:spPr>
            <a:xfrm>
              <a:off x="917538" y="-4011620"/>
              <a:ext cx="3372900" cy="412500"/>
            </a:xfrm>
            <a:prstGeom prst="rect">
              <a:avLst/>
            </a:prstGeom>
            <a:noFill/>
            <a:ln>
              <a:noFill/>
            </a:ln>
          </p:spPr>
          <p:txBody>
            <a:bodyPr spcFirstLastPara="1" wrap="square" lIns="0" tIns="34275" rIns="0" bIns="34275" anchor="t" anchorCtr="0">
              <a:noAutofit/>
            </a:bodyPr>
            <a:lstStyle/>
            <a:p>
              <a:pPr marL="0" marR="0" lvl="0" indent="0" algn="just" rtl="0">
                <a:lnSpc>
                  <a:spcPct val="100000"/>
                </a:lnSpc>
                <a:spcBef>
                  <a:spcPts val="0"/>
                </a:spcBef>
                <a:spcAft>
                  <a:spcPts val="0"/>
                </a:spcAft>
                <a:buClr>
                  <a:srgbClr val="000000"/>
                </a:buClr>
                <a:buSzPts val="800"/>
                <a:buFont typeface="Arial"/>
                <a:buNone/>
              </a:pPr>
              <a:r>
                <a:rPr lang="en" sz="900" b="1" i="0" u="none" strike="noStrike" cap="none">
                  <a:solidFill>
                    <a:srgbClr val="415364"/>
                  </a:solidFill>
                </a:rPr>
                <a:t>Efficientamento</a:t>
              </a:r>
              <a:r>
                <a:rPr lang="en" sz="900" b="1" i="0" u="none" strike="noStrike" cap="none">
                  <a:solidFill>
                    <a:srgbClr val="415364"/>
                  </a:solidFill>
                  <a:latin typeface="Roboto"/>
                  <a:ea typeface="Roboto"/>
                  <a:cs typeface="Roboto"/>
                  <a:sym typeface="Roboto"/>
                </a:rPr>
                <a:t> </a:t>
              </a:r>
              <a:r>
                <a:rPr lang="en" sz="900" b="1" i="0" u="none" strike="noStrike" cap="none">
                  <a:solidFill>
                    <a:srgbClr val="415364"/>
                  </a:solidFill>
                </a:rPr>
                <a:t>delle strutture</a:t>
              </a:r>
              <a:r>
                <a:rPr lang="en" sz="900" b="0" i="0" u="none" strike="noStrike" cap="none">
                  <a:solidFill>
                    <a:srgbClr val="415364"/>
                  </a:solidFill>
                  <a:latin typeface="Arial"/>
                  <a:ea typeface="Arial"/>
                  <a:cs typeface="Arial"/>
                  <a:sym typeface="Arial"/>
                </a:rPr>
                <a:t>, miglioramento tecnologico dell’ erogazione dei servizi e recupero del patrimonio storico che caratterizza l'amministrazione</a:t>
              </a:r>
              <a:r>
                <a:rPr lang="en" sz="900">
                  <a:solidFill>
                    <a:srgbClr val="415364"/>
                  </a:solidFill>
                </a:rPr>
                <a:t> </a:t>
              </a:r>
              <a:r>
                <a:rPr lang="en" sz="900" b="0" i="0" u="none" strike="noStrike" cap="none">
                  <a:solidFill>
                    <a:srgbClr val="415364"/>
                  </a:solidFill>
                  <a:latin typeface="Arial"/>
                  <a:ea typeface="Arial"/>
                  <a:cs typeface="Arial"/>
                  <a:sym typeface="Arial"/>
                </a:rPr>
                <a:t>della giustizia italiana.</a:t>
              </a:r>
              <a:endParaRPr sz="900" b="0" i="0" u="none" strike="noStrike" cap="none">
                <a:solidFill>
                  <a:srgbClr val="415364"/>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700"/>
                <a:buFont typeface="Arial"/>
                <a:buNone/>
              </a:pPr>
              <a:endParaRPr sz="900" b="1" i="0" u="none" strike="noStrike" cap="none">
                <a:solidFill>
                  <a:srgbClr val="415364"/>
                </a:solidFill>
                <a:latin typeface="Arial"/>
                <a:ea typeface="Arial"/>
                <a:cs typeface="Arial"/>
                <a:sym typeface="Arial"/>
              </a:endParaRPr>
            </a:p>
          </p:txBody>
        </p:sp>
        <p:sp>
          <p:nvSpPr>
            <p:cNvPr id="251" name="Google Shape;251;p19"/>
            <p:cNvSpPr txBox="1"/>
            <p:nvPr/>
          </p:nvSpPr>
          <p:spPr>
            <a:xfrm>
              <a:off x="917604" y="-3368427"/>
              <a:ext cx="3372900" cy="507900"/>
            </a:xfrm>
            <a:prstGeom prst="rect">
              <a:avLst/>
            </a:prstGeom>
            <a:noFill/>
            <a:ln>
              <a:noFill/>
            </a:ln>
          </p:spPr>
          <p:txBody>
            <a:bodyPr spcFirstLastPara="1" wrap="square" lIns="0" tIns="34275" rIns="0" bIns="34275" anchor="t" anchorCtr="0">
              <a:noAutofit/>
            </a:bodyPr>
            <a:lstStyle/>
            <a:p>
              <a:pPr marL="0" marR="0" lvl="0" indent="0" algn="just" rtl="0">
                <a:lnSpc>
                  <a:spcPct val="100000"/>
                </a:lnSpc>
                <a:spcBef>
                  <a:spcPts val="0"/>
                </a:spcBef>
                <a:spcAft>
                  <a:spcPts val="0"/>
                </a:spcAft>
                <a:buClr>
                  <a:srgbClr val="000000"/>
                </a:buClr>
                <a:buSzPts val="800"/>
                <a:buFont typeface="Arial"/>
                <a:buNone/>
              </a:pPr>
              <a:r>
                <a:rPr lang="en" sz="900" b="1" i="0" u="none" strike="noStrike" cap="none">
                  <a:solidFill>
                    <a:srgbClr val="415364"/>
                  </a:solidFill>
                  <a:latin typeface="Arial"/>
                  <a:ea typeface="Arial"/>
                  <a:cs typeface="Arial"/>
                  <a:sym typeface="Arial"/>
                </a:rPr>
                <a:t>Efficientamento </a:t>
              </a:r>
              <a:r>
                <a:rPr lang="en" sz="900" b="0" i="0" u="none" strike="noStrike" cap="none">
                  <a:solidFill>
                    <a:srgbClr val="415364"/>
                  </a:solidFill>
                  <a:latin typeface="Arial"/>
                  <a:ea typeface="Arial"/>
                  <a:cs typeface="Arial"/>
                  <a:sym typeface="Arial"/>
                </a:rPr>
                <a:t>energetico e </a:t>
              </a:r>
              <a:r>
                <a:rPr lang="en" sz="900" b="1" i="0" u="none" strike="noStrike" cap="none">
                  <a:solidFill>
                    <a:srgbClr val="415364"/>
                  </a:solidFill>
                  <a:latin typeface="Arial"/>
                  <a:ea typeface="Arial"/>
                  <a:cs typeface="Arial"/>
                  <a:sym typeface="Arial"/>
                </a:rPr>
                <a:t>riqualificazione </a:t>
              </a:r>
              <a:r>
                <a:rPr lang="en" sz="900" b="0" i="0" u="none" strike="noStrike" cap="none">
                  <a:solidFill>
                    <a:srgbClr val="415364"/>
                  </a:solidFill>
                  <a:latin typeface="Arial"/>
                  <a:ea typeface="Arial"/>
                  <a:cs typeface="Arial"/>
                  <a:sym typeface="Arial"/>
                </a:rPr>
                <a:t>degli edifici giudiziari.</a:t>
              </a:r>
              <a:endParaRPr sz="900" b="0" i="0" u="none" strike="noStrike" cap="none">
                <a:solidFill>
                  <a:srgbClr val="415364"/>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700"/>
                <a:buFont typeface="Arial"/>
                <a:buNone/>
              </a:pPr>
              <a:endParaRPr sz="900" b="0" i="0" u="none" strike="noStrike" cap="none">
                <a:solidFill>
                  <a:srgbClr val="415364"/>
                </a:solidFill>
                <a:latin typeface="Arial"/>
                <a:ea typeface="Arial"/>
                <a:cs typeface="Arial"/>
                <a:sym typeface="Arial"/>
              </a:endParaRPr>
            </a:p>
          </p:txBody>
        </p:sp>
        <p:sp>
          <p:nvSpPr>
            <p:cNvPr id="252" name="Google Shape;252;p19"/>
            <p:cNvSpPr txBox="1"/>
            <p:nvPr/>
          </p:nvSpPr>
          <p:spPr>
            <a:xfrm>
              <a:off x="912737" y="-3246829"/>
              <a:ext cx="3796200" cy="708000"/>
            </a:xfrm>
            <a:prstGeom prst="rect">
              <a:avLst/>
            </a:prstGeom>
            <a:noFill/>
            <a:ln>
              <a:noFill/>
            </a:ln>
          </p:spPr>
          <p:txBody>
            <a:bodyPr spcFirstLastPara="1" wrap="square" lIns="0" tIns="34275" rIns="0" bIns="34275" anchor="t" anchorCtr="0">
              <a:noAutofit/>
            </a:bodyPr>
            <a:lstStyle/>
            <a:p>
              <a:pPr marL="0" marR="0" lvl="0" indent="0" algn="just" rtl="0">
                <a:lnSpc>
                  <a:spcPct val="100000"/>
                </a:lnSpc>
                <a:spcBef>
                  <a:spcPts val="0"/>
                </a:spcBef>
                <a:spcAft>
                  <a:spcPts val="0"/>
                </a:spcAft>
                <a:buClr>
                  <a:srgbClr val="000000"/>
                </a:buClr>
                <a:buSzPts val="1100"/>
                <a:buFont typeface="Arial"/>
                <a:buNone/>
              </a:pPr>
              <a:endParaRPr sz="9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800"/>
                <a:buFont typeface="Arial"/>
                <a:buNone/>
              </a:pPr>
              <a:r>
                <a:rPr lang="en" sz="900" b="1" i="0" u="none" strike="noStrike" cap="none">
                  <a:solidFill>
                    <a:srgbClr val="415364"/>
                  </a:solidFill>
                  <a:latin typeface="Arial"/>
                  <a:ea typeface="Arial"/>
                  <a:cs typeface="Arial"/>
                  <a:sym typeface="Arial"/>
                </a:rPr>
                <a:t>Infrastrutture sociali</a:t>
              </a:r>
              <a:endParaRPr sz="900" b="0" i="0" u="none" strike="noStrike" cap="none">
                <a:solidFill>
                  <a:srgbClr val="000000"/>
                </a:solidFill>
                <a:latin typeface="Arial"/>
                <a:ea typeface="Arial"/>
                <a:cs typeface="Arial"/>
                <a:sym typeface="Arial"/>
              </a:endParaRPr>
            </a:p>
          </p:txBody>
        </p:sp>
      </p:grpSp>
      <p:sp>
        <p:nvSpPr>
          <p:cNvPr id="253" name="Google Shape;253;p19"/>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4</a:t>
            </a:fld>
            <a:endParaRPr sz="600">
              <a:solidFill>
                <a:srgbClr val="636466"/>
              </a:solidFill>
            </a:endParaRPr>
          </a:p>
        </p:txBody>
      </p:sp>
      <p:sp>
        <p:nvSpPr>
          <p:cNvPr id="254" name="Google Shape;254;p19"/>
          <p:cNvSpPr txBox="1"/>
          <p:nvPr/>
        </p:nvSpPr>
        <p:spPr>
          <a:xfrm>
            <a:off x="2612900" y="4859725"/>
            <a:ext cx="5170800" cy="174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800">
                <a:solidFill>
                  <a:schemeClr val="accent1"/>
                </a:solidFill>
                <a:latin typeface="Lato"/>
                <a:ea typeface="Lato"/>
                <a:cs typeface="Lato"/>
                <a:sym typeface="Lato"/>
              </a:rPr>
              <a:t>*Il numero effettivo di progetti e soggetti attuatori fa riferimento ai CUP attivi al momento e potrebbe essere soggetto a modifiche </a:t>
            </a:r>
            <a:endParaRPr sz="800">
              <a:solidFill>
                <a:schemeClr val="accent1"/>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20"/>
          <p:cNvSpPr txBox="1"/>
          <p:nvPr/>
        </p:nvSpPr>
        <p:spPr>
          <a:xfrm>
            <a:off x="80725" y="755075"/>
            <a:ext cx="8998500" cy="877200"/>
          </a:xfrm>
          <a:prstGeom prst="rect">
            <a:avLst/>
          </a:prstGeom>
          <a:noFill/>
          <a:ln w="9525" cap="flat" cmpd="sng">
            <a:solidFill>
              <a:srgbClr val="405363"/>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2"/>
              </a:solidFill>
            </a:endParaRPr>
          </a:p>
        </p:txBody>
      </p:sp>
      <p:sp>
        <p:nvSpPr>
          <p:cNvPr id="260" name="Google Shape;260;p20"/>
          <p:cNvSpPr txBox="1"/>
          <p:nvPr/>
        </p:nvSpPr>
        <p:spPr>
          <a:xfrm>
            <a:off x="80725" y="809675"/>
            <a:ext cx="8998500" cy="877200"/>
          </a:xfrm>
          <a:prstGeom prst="rect">
            <a:avLst/>
          </a:prstGeom>
          <a:noFill/>
          <a:ln>
            <a:noFill/>
          </a:ln>
        </p:spPr>
        <p:txBody>
          <a:bodyPr spcFirstLastPara="1" wrap="square" lIns="91425" tIns="91425" rIns="91425" bIns="91425" anchor="t" anchorCtr="0">
            <a:spAutoFit/>
          </a:bodyPr>
          <a:lstStyle/>
          <a:p>
            <a:pPr marL="0" marR="0" lvl="0" indent="0" algn="just" rtl="0">
              <a:lnSpc>
                <a:spcPct val="100000"/>
              </a:lnSpc>
              <a:spcBef>
                <a:spcPts val="0"/>
              </a:spcBef>
              <a:spcAft>
                <a:spcPts val="0"/>
              </a:spcAft>
              <a:buClr>
                <a:srgbClr val="000000"/>
              </a:buClr>
              <a:buSzPts val="900"/>
              <a:buFont typeface="Arial"/>
              <a:buNone/>
            </a:pPr>
            <a:r>
              <a:rPr lang="en" sz="900" b="0" i="0" u="none" strike="noStrike" cap="none">
                <a:solidFill>
                  <a:srgbClr val="000000"/>
                </a:solidFill>
                <a:latin typeface="Arial"/>
                <a:ea typeface="Arial"/>
                <a:cs typeface="Arial"/>
                <a:sym typeface="Arial"/>
              </a:rPr>
              <a:t>Il Dispositivo per la ripresa e la resilienza (Regolamento UE 241/2021) stabilisce che </a:t>
            </a:r>
            <a:r>
              <a:rPr lang="en" sz="900" b="1" i="0" u="none" strike="noStrike" cap="none">
                <a:solidFill>
                  <a:srgbClr val="000000"/>
                </a:solidFill>
                <a:latin typeface="Arial"/>
                <a:ea typeface="Arial"/>
                <a:cs typeface="Arial"/>
                <a:sym typeface="Arial"/>
              </a:rPr>
              <a:t>tutte le misure dei Piani nazionali per la ripresa e resilienza (PNRR) debbano soddisfare il principio di “non arrecare danno significativo agli obiettivi ambientali</a:t>
            </a:r>
            <a:r>
              <a:rPr lang="en" sz="900" b="1"/>
              <a:t>”</a:t>
            </a:r>
            <a:r>
              <a:rPr lang="en" sz="900" b="0" i="0" u="none" strike="noStrike" cap="none">
                <a:solidFill>
                  <a:srgbClr val="000000"/>
                </a:solidFill>
                <a:latin typeface="Arial"/>
                <a:ea typeface="Arial"/>
                <a:cs typeface="Arial"/>
                <a:sym typeface="Arial"/>
              </a:rPr>
              <a:t>. Tale vincolo si traduce in una valutazione di conformità degli interventi al principio del “Do No Significant Harm” (DNSH), con riferimento al sistema di tassonomia delle attività ecosostenibili indicato all’articolo 17 del Regolamento (UE) 2020/852.I</a:t>
            </a:r>
            <a:endParaRPr sz="9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900"/>
              <a:buFont typeface="Arial"/>
              <a:buNone/>
            </a:pPr>
            <a:r>
              <a:rPr lang="en" sz="900" b="0" i="0" u="none" strike="noStrike" cap="none">
                <a:solidFill>
                  <a:srgbClr val="000000"/>
                </a:solidFill>
                <a:latin typeface="Arial"/>
                <a:ea typeface="Arial"/>
                <a:cs typeface="Arial"/>
                <a:sym typeface="Arial"/>
              </a:rPr>
              <a:t>l principio DNSH, </a:t>
            </a:r>
            <a:r>
              <a:rPr lang="en" sz="900" b="1" i="0" u="none" strike="noStrike" cap="none">
                <a:solidFill>
                  <a:srgbClr val="000000"/>
                </a:solidFill>
              </a:rPr>
              <a:t>declinato sui sei obiettivi ambientali</a:t>
            </a:r>
            <a:r>
              <a:rPr lang="en" sz="900" b="0" i="0" u="none" strike="noStrike" cap="none">
                <a:solidFill>
                  <a:srgbClr val="000000"/>
                </a:solidFill>
                <a:latin typeface="Arial"/>
                <a:ea typeface="Arial"/>
                <a:cs typeface="Arial"/>
                <a:sym typeface="Arial"/>
              </a:rPr>
              <a:t> definiti nell’ambito del sistema di tassonomia delle attività ecosostenibili, </a:t>
            </a:r>
            <a:r>
              <a:rPr lang="en" sz="900" b="1" i="0" u="none" strike="noStrike" cap="none">
                <a:solidFill>
                  <a:srgbClr val="000000"/>
                </a:solidFill>
              </a:rPr>
              <a:t>ha lo scopo di valutare se una misura possa o meno arrecare un danno ai sei obiettivi ambientali individuati nell’accordo di Parigi (Green Deal europeo).</a:t>
            </a:r>
            <a:endParaRPr sz="900" b="1" i="0" u="none" strike="noStrike" cap="none">
              <a:solidFill>
                <a:srgbClr val="000000"/>
              </a:solidFill>
            </a:endParaRPr>
          </a:p>
        </p:txBody>
      </p:sp>
      <p:sp>
        <p:nvSpPr>
          <p:cNvPr id="261" name="Google Shape;261;p20"/>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IL“DO NOT SIGNIFICANT HARM” </a:t>
            </a:r>
            <a:endParaRPr sz="2100" b="1">
              <a:solidFill>
                <a:srgbClr val="415364"/>
              </a:solidFill>
            </a:endParaRPr>
          </a:p>
        </p:txBody>
      </p:sp>
      <p:sp>
        <p:nvSpPr>
          <p:cNvPr id="262" name="Google Shape;262;p20"/>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263" name="Google Shape;263;p20"/>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r>
              <a:rPr lang="en" sz="1200">
                <a:solidFill>
                  <a:srgbClr val="797979"/>
                </a:solidFill>
              </a:rPr>
              <a:t>IN COSA CONSISTE E I SEI OBIETTIVI AMBIENTALI</a:t>
            </a:r>
            <a:endParaRPr sz="1200" b="0" i="0" u="none" strike="noStrike" cap="none">
              <a:solidFill>
                <a:srgbClr val="797979"/>
              </a:solidFill>
              <a:latin typeface="Arial"/>
              <a:ea typeface="Arial"/>
              <a:cs typeface="Arial"/>
              <a:sym typeface="Arial"/>
            </a:endParaRPr>
          </a:p>
        </p:txBody>
      </p:sp>
      <p:sp>
        <p:nvSpPr>
          <p:cNvPr id="264" name="Google Shape;264;p20"/>
          <p:cNvSpPr/>
          <p:nvPr/>
        </p:nvSpPr>
        <p:spPr>
          <a:xfrm>
            <a:off x="208951" y="717900"/>
            <a:ext cx="1482300" cy="136200"/>
          </a:xfrm>
          <a:prstGeom prst="rect">
            <a:avLst/>
          </a:prstGeom>
          <a:solidFill>
            <a:srgbClr val="3E516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1">
                <a:solidFill>
                  <a:srgbClr val="FFFEFD"/>
                </a:solidFill>
              </a:rPr>
              <a:t>     OVERVIEW </a:t>
            </a:r>
            <a:endParaRPr sz="1100" b="0" i="0" u="none" strike="noStrike" cap="none">
              <a:solidFill>
                <a:srgbClr val="000000"/>
              </a:solidFill>
              <a:latin typeface="Arial"/>
              <a:ea typeface="Arial"/>
              <a:cs typeface="Arial"/>
              <a:sym typeface="Arial"/>
            </a:endParaRPr>
          </a:p>
        </p:txBody>
      </p:sp>
      <p:pic>
        <p:nvPicPr>
          <p:cNvPr id="265" name="Google Shape;265;p20" descr="Ricerca con riempimento a tinta unita"/>
          <p:cNvPicPr preferRelativeResize="0"/>
          <p:nvPr/>
        </p:nvPicPr>
        <p:blipFill rotWithShape="1">
          <a:blip r:embed="rId3">
            <a:alphaModFix/>
          </a:blip>
          <a:srcRect/>
          <a:stretch/>
        </p:blipFill>
        <p:spPr>
          <a:xfrm>
            <a:off x="248009" y="717981"/>
            <a:ext cx="136040" cy="136040"/>
          </a:xfrm>
          <a:prstGeom prst="rect">
            <a:avLst/>
          </a:prstGeom>
          <a:noFill/>
          <a:ln>
            <a:noFill/>
          </a:ln>
        </p:spPr>
      </p:pic>
      <p:sp>
        <p:nvSpPr>
          <p:cNvPr id="266" name="Google Shape;266;p20"/>
          <p:cNvSpPr txBox="1"/>
          <p:nvPr/>
        </p:nvSpPr>
        <p:spPr>
          <a:xfrm>
            <a:off x="80725" y="1933063"/>
            <a:ext cx="8998500" cy="2571600"/>
          </a:xfrm>
          <a:prstGeom prst="rect">
            <a:avLst/>
          </a:prstGeom>
          <a:noFill/>
          <a:ln w="9525" cap="flat" cmpd="sng">
            <a:solidFill>
              <a:srgbClr val="405363"/>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2"/>
              </a:solidFill>
            </a:endParaRPr>
          </a:p>
        </p:txBody>
      </p:sp>
      <p:sp>
        <p:nvSpPr>
          <p:cNvPr id="267" name="Google Shape;267;p20"/>
          <p:cNvSpPr/>
          <p:nvPr/>
        </p:nvSpPr>
        <p:spPr>
          <a:xfrm>
            <a:off x="178767" y="2104052"/>
            <a:ext cx="274515" cy="274422"/>
          </a:xfrm>
          <a:custGeom>
            <a:avLst/>
            <a:gdLst/>
            <a:ahLst/>
            <a:cxnLst/>
            <a:rect l="l" t="t" r="r" b="b"/>
            <a:pathLst>
              <a:path w="453744" h="453590" extrusionOk="0">
                <a:moveTo>
                  <a:pt x="0" y="0"/>
                </a:moveTo>
                <a:lnTo>
                  <a:pt x="0" y="453590"/>
                </a:lnTo>
                <a:lnTo>
                  <a:pt x="453744" y="453590"/>
                </a:lnTo>
                <a:lnTo>
                  <a:pt x="453744" y="0"/>
                </a:lnTo>
                <a:close/>
                <a:moveTo>
                  <a:pt x="434397" y="434218"/>
                </a:moveTo>
                <a:lnTo>
                  <a:pt x="19347" y="434218"/>
                </a:lnTo>
                <a:lnTo>
                  <a:pt x="19347" y="19341"/>
                </a:lnTo>
                <a:lnTo>
                  <a:pt x="434397" y="19341"/>
                </a:lnTo>
                <a:close/>
                <a:moveTo>
                  <a:pt x="393970" y="297480"/>
                </a:moveTo>
                <a:lnTo>
                  <a:pt x="393970" y="95506"/>
                </a:lnTo>
                <a:cubicBezTo>
                  <a:pt x="393970" y="73992"/>
                  <a:pt x="379790" y="50840"/>
                  <a:pt x="348658" y="50840"/>
                </a:cubicBezTo>
                <a:cubicBezTo>
                  <a:pt x="317526" y="50840"/>
                  <a:pt x="303378" y="73992"/>
                  <a:pt x="303378" y="95506"/>
                </a:cubicBezTo>
                <a:lnTo>
                  <a:pt x="303378" y="297480"/>
                </a:lnTo>
                <a:cubicBezTo>
                  <a:pt x="280282" y="321951"/>
                  <a:pt x="280597" y="360289"/>
                  <a:pt x="304135" y="384355"/>
                </a:cubicBezTo>
                <a:cubicBezTo>
                  <a:pt x="315762" y="396220"/>
                  <a:pt x="331643" y="402936"/>
                  <a:pt x="348249" y="403002"/>
                </a:cubicBezTo>
                <a:lnTo>
                  <a:pt x="348753" y="403002"/>
                </a:lnTo>
                <a:cubicBezTo>
                  <a:pt x="383256" y="403012"/>
                  <a:pt x="411237" y="375053"/>
                  <a:pt x="411237" y="340555"/>
                </a:cubicBezTo>
                <a:cubicBezTo>
                  <a:pt x="411269" y="324519"/>
                  <a:pt x="405093" y="309096"/>
                  <a:pt x="394033" y="297480"/>
                </a:cubicBezTo>
                <a:close/>
                <a:moveTo>
                  <a:pt x="378404" y="308945"/>
                </a:moveTo>
                <a:lnTo>
                  <a:pt x="379475" y="309764"/>
                </a:lnTo>
                <a:lnTo>
                  <a:pt x="380704" y="311024"/>
                </a:lnTo>
                <a:cubicBezTo>
                  <a:pt x="396837" y="328777"/>
                  <a:pt x="395545" y="356251"/>
                  <a:pt x="377774" y="372385"/>
                </a:cubicBezTo>
                <a:cubicBezTo>
                  <a:pt x="360002" y="388519"/>
                  <a:pt x="332525" y="387205"/>
                  <a:pt x="316392" y="369452"/>
                </a:cubicBezTo>
                <a:cubicBezTo>
                  <a:pt x="300259" y="351696"/>
                  <a:pt x="301551" y="324226"/>
                  <a:pt x="319323" y="308092"/>
                </a:cubicBezTo>
                <a:cubicBezTo>
                  <a:pt x="319323" y="308082"/>
                  <a:pt x="319354" y="308073"/>
                  <a:pt x="319354" y="308063"/>
                </a:cubicBezTo>
                <a:cubicBezTo>
                  <a:pt x="321308" y="306353"/>
                  <a:pt x="322474" y="303893"/>
                  <a:pt x="322505" y="301291"/>
                </a:cubicBezTo>
                <a:lnTo>
                  <a:pt x="322505" y="95506"/>
                </a:lnTo>
                <a:cubicBezTo>
                  <a:pt x="322505" y="77835"/>
                  <a:pt x="336086" y="69802"/>
                  <a:pt x="348690" y="69802"/>
                </a:cubicBezTo>
                <a:cubicBezTo>
                  <a:pt x="361294" y="69802"/>
                  <a:pt x="374906" y="77835"/>
                  <a:pt x="374906" y="95506"/>
                </a:cubicBezTo>
                <a:lnTo>
                  <a:pt x="374906" y="301291"/>
                </a:lnTo>
                <a:cubicBezTo>
                  <a:pt x="374812" y="304255"/>
                  <a:pt x="376103" y="307093"/>
                  <a:pt x="378404" y="308977"/>
                </a:cubicBezTo>
                <a:close/>
                <a:moveTo>
                  <a:pt x="371755" y="354178"/>
                </a:moveTo>
                <a:cubicBezTo>
                  <a:pt x="368037" y="360340"/>
                  <a:pt x="362050" y="364775"/>
                  <a:pt x="355055" y="366495"/>
                </a:cubicBezTo>
                <a:cubicBezTo>
                  <a:pt x="352912" y="367033"/>
                  <a:pt x="350675" y="367310"/>
                  <a:pt x="348469" y="367314"/>
                </a:cubicBezTo>
                <a:cubicBezTo>
                  <a:pt x="333502" y="367364"/>
                  <a:pt x="321339" y="355275"/>
                  <a:pt x="321276" y="340312"/>
                </a:cubicBezTo>
                <a:cubicBezTo>
                  <a:pt x="321245" y="330711"/>
                  <a:pt x="326318" y="321807"/>
                  <a:pt x="334573" y="316915"/>
                </a:cubicBezTo>
                <a:lnTo>
                  <a:pt x="336086" y="316001"/>
                </a:lnTo>
                <a:lnTo>
                  <a:pt x="338544" y="314521"/>
                </a:lnTo>
                <a:lnTo>
                  <a:pt x="338544" y="110090"/>
                </a:lnTo>
                <a:lnTo>
                  <a:pt x="358553" y="110090"/>
                </a:lnTo>
                <a:lnTo>
                  <a:pt x="358553" y="314521"/>
                </a:lnTo>
                <a:lnTo>
                  <a:pt x="360979" y="316001"/>
                </a:lnTo>
                <a:lnTo>
                  <a:pt x="362523" y="316915"/>
                </a:lnTo>
                <a:cubicBezTo>
                  <a:pt x="375316" y="324654"/>
                  <a:pt x="379444" y="341264"/>
                  <a:pt x="371755" y="354084"/>
                </a:cubicBezTo>
                <a:close/>
                <a:moveTo>
                  <a:pt x="130515" y="117933"/>
                </a:moveTo>
                <a:lnTo>
                  <a:pt x="133476" y="118154"/>
                </a:lnTo>
                <a:lnTo>
                  <a:pt x="133476" y="121083"/>
                </a:lnTo>
                <a:cubicBezTo>
                  <a:pt x="133445" y="123206"/>
                  <a:pt x="133161" y="125320"/>
                  <a:pt x="132657" y="127383"/>
                </a:cubicBezTo>
                <a:cubicBezTo>
                  <a:pt x="132531" y="127818"/>
                  <a:pt x="132468" y="128259"/>
                  <a:pt x="132405" y="128706"/>
                </a:cubicBezTo>
                <a:cubicBezTo>
                  <a:pt x="131019" y="136672"/>
                  <a:pt x="130672" y="144777"/>
                  <a:pt x="131302" y="152835"/>
                </a:cubicBezTo>
                <a:lnTo>
                  <a:pt x="131302" y="152835"/>
                </a:lnTo>
                <a:cubicBezTo>
                  <a:pt x="135777" y="164461"/>
                  <a:pt x="141701" y="175486"/>
                  <a:pt x="148916" y="185657"/>
                </a:cubicBezTo>
                <a:lnTo>
                  <a:pt x="148916" y="185657"/>
                </a:lnTo>
                <a:cubicBezTo>
                  <a:pt x="155754" y="195107"/>
                  <a:pt x="166909" y="203076"/>
                  <a:pt x="179828" y="212368"/>
                </a:cubicBezTo>
                <a:lnTo>
                  <a:pt x="187863" y="218164"/>
                </a:lnTo>
                <a:cubicBezTo>
                  <a:pt x="199112" y="225346"/>
                  <a:pt x="220098" y="240623"/>
                  <a:pt x="228101" y="250892"/>
                </a:cubicBezTo>
                <a:lnTo>
                  <a:pt x="230023" y="253349"/>
                </a:lnTo>
                <a:lnTo>
                  <a:pt x="227597" y="255302"/>
                </a:lnTo>
                <a:cubicBezTo>
                  <a:pt x="222618" y="259271"/>
                  <a:pt x="217009" y="263775"/>
                  <a:pt x="217009" y="272123"/>
                </a:cubicBezTo>
                <a:cubicBezTo>
                  <a:pt x="217009" y="287179"/>
                  <a:pt x="231693" y="297322"/>
                  <a:pt x="244644" y="306299"/>
                </a:cubicBezTo>
                <a:lnTo>
                  <a:pt x="245621" y="306992"/>
                </a:lnTo>
                <a:cubicBezTo>
                  <a:pt x="250694" y="309900"/>
                  <a:pt x="255483" y="313242"/>
                  <a:pt x="259989" y="316978"/>
                </a:cubicBezTo>
                <a:lnTo>
                  <a:pt x="260430" y="317576"/>
                </a:lnTo>
                <a:cubicBezTo>
                  <a:pt x="262227" y="321104"/>
                  <a:pt x="261911" y="331719"/>
                  <a:pt x="260745" y="335184"/>
                </a:cubicBezTo>
                <a:cubicBezTo>
                  <a:pt x="257311" y="346949"/>
                  <a:pt x="253120" y="358472"/>
                  <a:pt x="248141" y="369676"/>
                </a:cubicBezTo>
                <a:lnTo>
                  <a:pt x="247480" y="371157"/>
                </a:lnTo>
                <a:lnTo>
                  <a:pt x="245936" y="371471"/>
                </a:lnTo>
                <a:cubicBezTo>
                  <a:pt x="163285" y="389228"/>
                  <a:pt x="81863" y="336636"/>
                  <a:pt x="64123" y="254011"/>
                </a:cubicBezTo>
                <a:cubicBezTo>
                  <a:pt x="52905" y="201816"/>
                  <a:pt x="69700" y="147546"/>
                  <a:pt x="108458" y="110815"/>
                </a:cubicBezTo>
                <a:lnTo>
                  <a:pt x="110947" y="108452"/>
                </a:lnTo>
                <a:lnTo>
                  <a:pt x="113089" y="111098"/>
                </a:lnTo>
                <a:cubicBezTo>
                  <a:pt x="116461" y="115162"/>
                  <a:pt x="122322" y="117492"/>
                  <a:pt x="130515" y="117933"/>
                </a:cubicBezTo>
                <a:close/>
                <a:moveTo>
                  <a:pt x="240548" y="71094"/>
                </a:moveTo>
                <a:cubicBezTo>
                  <a:pt x="249087" y="72770"/>
                  <a:pt x="257500" y="75022"/>
                  <a:pt x="265756" y="77835"/>
                </a:cubicBezTo>
                <a:cubicBezTo>
                  <a:pt x="267205" y="78370"/>
                  <a:pt x="268686" y="78906"/>
                  <a:pt x="270136" y="79504"/>
                </a:cubicBezTo>
                <a:cubicBezTo>
                  <a:pt x="277540" y="82421"/>
                  <a:pt x="284693" y="85918"/>
                  <a:pt x="291531" y="89962"/>
                </a:cubicBezTo>
                <a:cubicBezTo>
                  <a:pt x="291688" y="88041"/>
                  <a:pt x="291940" y="86151"/>
                  <a:pt x="292255" y="84261"/>
                </a:cubicBezTo>
                <a:cubicBezTo>
                  <a:pt x="292728" y="81211"/>
                  <a:pt x="293453" y="78200"/>
                  <a:pt x="294367" y="75252"/>
                </a:cubicBezTo>
                <a:cubicBezTo>
                  <a:pt x="294808" y="73929"/>
                  <a:pt x="295249" y="72606"/>
                  <a:pt x="295753" y="71315"/>
                </a:cubicBezTo>
                <a:lnTo>
                  <a:pt x="295753" y="71315"/>
                </a:lnTo>
                <a:cubicBezTo>
                  <a:pt x="212630" y="26110"/>
                  <a:pt x="108615" y="56815"/>
                  <a:pt x="63398" y="139898"/>
                </a:cubicBezTo>
                <a:cubicBezTo>
                  <a:pt x="18181" y="222984"/>
                  <a:pt x="48872" y="326982"/>
                  <a:pt x="131995" y="372186"/>
                </a:cubicBezTo>
                <a:cubicBezTo>
                  <a:pt x="159283" y="387026"/>
                  <a:pt x="190069" y="394170"/>
                  <a:pt x="221106" y="392860"/>
                </a:cubicBezTo>
                <a:cubicBezTo>
                  <a:pt x="241304" y="392041"/>
                  <a:pt x="261218" y="387593"/>
                  <a:pt x="279841" y="379724"/>
                </a:cubicBezTo>
                <a:lnTo>
                  <a:pt x="273539" y="362620"/>
                </a:lnTo>
                <a:cubicBezTo>
                  <a:pt x="272656" y="362998"/>
                  <a:pt x="271805" y="363408"/>
                  <a:pt x="270892" y="363754"/>
                </a:cubicBezTo>
                <a:lnTo>
                  <a:pt x="263298" y="366904"/>
                </a:lnTo>
                <a:lnTo>
                  <a:pt x="266890" y="359565"/>
                </a:lnTo>
                <a:cubicBezTo>
                  <a:pt x="269379" y="354430"/>
                  <a:pt x="271522" y="349517"/>
                  <a:pt x="273192" y="345926"/>
                </a:cubicBezTo>
                <a:lnTo>
                  <a:pt x="274326" y="343311"/>
                </a:lnTo>
                <a:cubicBezTo>
                  <a:pt x="274925" y="341840"/>
                  <a:pt x="275618" y="340420"/>
                  <a:pt x="276438" y="339059"/>
                </a:cubicBezTo>
                <a:lnTo>
                  <a:pt x="276438" y="339059"/>
                </a:lnTo>
                <a:cubicBezTo>
                  <a:pt x="278139" y="331839"/>
                  <a:pt x="278549" y="324371"/>
                  <a:pt x="277635" y="317009"/>
                </a:cubicBezTo>
                <a:cubicBezTo>
                  <a:pt x="277446" y="315239"/>
                  <a:pt x="277005" y="313500"/>
                  <a:pt x="276343" y="311843"/>
                </a:cubicBezTo>
                <a:cubicBezTo>
                  <a:pt x="274358" y="305953"/>
                  <a:pt x="266386" y="300504"/>
                  <a:pt x="256113" y="293983"/>
                </a:cubicBezTo>
                <a:cubicBezTo>
                  <a:pt x="254538" y="292786"/>
                  <a:pt x="252962" y="291715"/>
                  <a:pt x="251576" y="290644"/>
                </a:cubicBezTo>
                <a:cubicBezTo>
                  <a:pt x="242312" y="283935"/>
                  <a:pt x="234308" y="278045"/>
                  <a:pt x="234308" y="272060"/>
                </a:cubicBezTo>
                <a:cubicBezTo>
                  <a:pt x="234308" y="269225"/>
                  <a:pt x="237901" y="266768"/>
                  <a:pt x="240989" y="265161"/>
                </a:cubicBezTo>
                <a:cubicBezTo>
                  <a:pt x="241682" y="264582"/>
                  <a:pt x="242407" y="264043"/>
                  <a:pt x="243163" y="263555"/>
                </a:cubicBezTo>
                <a:cubicBezTo>
                  <a:pt x="243761" y="263189"/>
                  <a:pt x="244360" y="262780"/>
                  <a:pt x="244896" y="262326"/>
                </a:cubicBezTo>
                <a:lnTo>
                  <a:pt x="248047" y="259995"/>
                </a:lnTo>
                <a:lnTo>
                  <a:pt x="248047" y="259995"/>
                </a:lnTo>
                <a:lnTo>
                  <a:pt x="247291" y="255459"/>
                </a:lnTo>
                <a:cubicBezTo>
                  <a:pt x="245337" y="238954"/>
                  <a:pt x="227061" y="225000"/>
                  <a:pt x="197158" y="203990"/>
                </a:cubicBezTo>
                <a:cubicBezTo>
                  <a:pt x="182506" y="194540"/>
                  <a:pt x="167949" y="184555"/>
                  <a:pt x="161111" y="175483"/>
                </a:cubicBezTo>
                <a:cubicBezTo>
                  <a:pt x="155376" y="168584"/>
                  <a:pt x="147750" y="155229"/>
                  <a:pt x="146616" y="148393"/>
                </a:cubicBezTo>
                <a:cubicBezTo>
                  <a:pt x="145419" y="144928"/>
                  <a:pt x="146616" y="138313"/>
                  <a:pt x="147687" y="131321"/>
                </a:cubicBezTo>
                <a:cubicBezTo>
                  <a:pt x="149862" y="117083"/>
                  <a:pt x="149515" y="111193"/>
                  <a:pt x="146175" y="107035"/>
                </a:cubicBezTo>
                <a:lnTo>
                  <a:pt x="132626" y="92041"/>
                </a:lnTo>
                <a:lnTo>
                  <a:pt x="135777" y="90088"/>
                </a:lnTo>
                <a:cubicBezTo>
                  <a:pt x="156416" y="77857"/>
                  <a:pt x="179639" y="70650"/>
                  <a:pt x="203586" y="69046"/>
                </a:cubicBezTo>
                <a:lnTo>
                  <a:pt x="206958" y="68826"/>
                </a:lnTo>
                <a:lnTo>
                  <a:pt x="206958" y="75126"/>
                </a:lnTo>
                <a:cubicBezTo>
                  <a:pt x="206958" y="76354"/>
                  <a:pt x="206737" y="77488"/>
                  <a:pt x="206643" y="78559"/>
                </a:cubicBezTo>
                <a:cubicBezTo>
                  <a:pt x="205981" y="86308"/>
                  <a:pt x="206076" y="90813"/>
                  <a:pt x="207683" y="94057"/>
                </a:cubicBezTo>
                <a:cubicBezTo>
                  <a:pt x="209794" y="98127"/>
                  <a:pt x="212693" y="101721"/>
                  <a:pt x="216253" y="104609"/>
                </a:cubicBezTo>
                <a:cubicBezTo>
                  <a:pt x="217892" y="106184"/>
                  <a:pt x="218806" y="106216"/>
                  <a:pt x="222020" y="106216"/>
                </a:cubicBezTo>
                <a:cubicBezTo>
                  <a:pt x="223816" y="106216"/>
                  <a:pt x="225171" y="104956"/>
                  <a:pt x="227282" y="102877"/>
                </a:cubicBezTo>
                <a:cubicBezTo>
                  <a:pt x="227471" y="102637"/>
                  <a:pt x="227628" y="102373"/>
                  <a:pt x="227754" y="102089"/>
                </a:cubicBezTo>
                <a:cubicBezTo>
                  <a:pt x="228164" y="101195"/>
                  <a:pt x="228731" y="100376"/>
                  <a:pt x="229425" y="99664"/>
                </a:cubicBezTo>
                <a:cubicBezTo>
                  <a:pt x="229708" y="99257"/>
                  <a:pt x="229960" y="98839"/>
                  <a:pt x="230181" y="98404"/>
                </a:cubicBezTo>
                <a:cubicBezTo>
                  <a:pt x="231157" y="96640"/>
                  <a:pt x="232355" y="94466"/>
                  <a:pt x="234876" y="94466"/>
                </a:cubicBezTo>
                <a:lnTo>
                  <a:pt x="236168" y="94466"/>
                </a:lnTo>
                <a:lnTo>
                  <a:pt x="237081" y="95380"/>
                </a:lnTo>
                <a:cubicBezTo>
                  <a:pt x="239413" y="97497"/>
                  <a:pt x="241398" y="99935"/>
                  <a:pt x="243037" y="102625"/>
                </a:cubicBezTo>
                <a:lnTo>
                  <a:pt x="243919" y="103916"/>
                </a:lnTo>
                <a:cubicBezTo>
                  <a:pt x="244675" y="105381"/>
                  <a:pt x="245747" y="106654"/>
                  <a:pt x="247070" y="107633"/>
                </a:cubicBezTo>
                <a:cubicBezTo>
                  <a:pt x="248425" y="108232"/>
                  <a:pt x="249811" y="108745"/>
                  <a:pt x="251230" y="109177"/>
                </a:cubicBezTo>
                <a:cubicBezTo>
                  <a:pt x="253341" y="109870"/>
                  <a:pt x="255830" y="110689"/>
                  <a:pt x="258634" y="111823"/>
                </a:cubicBezTo>
                <a:cubicBezTo>
                  <a:pt x="272719" y="116516"/>
                  <a:pt x="273444" y="117587"/>
                  <a:pt x="273444" y="120075"/>
                </a:cubicBezTo>
                <a:lnTo>
                  <a:pt x="273444" y="121398"/>
                </a:lnTo>
                <a:lnTo>
                  <a:pt x="272530" y="122312"/>
                </a:lnTo>
                <a:cubicBezTo>
                  <a:pt x="270388" y="124618"/>
                  <a:pt x="267961" y="126621"/>
                  <a:pt x="265283" y="128265"/>
                </a:cubicBezTo>
                <a:cubicBezTo>
                  <a:pt x="263329" y="129544"/>
                  <a:pt x="261565" y="131047"/>
                  <a:pt x="259958" y="132738"/>
                </a:cubicBezTo>
                <a:lnTo>
                  <a:pt x="259958" y="132738"/>
                </a:lnTo>
                <a:cubicBezTo>
                  <a:pt x="256397" y="139715"/>
                  <a:pt x="253309" y="146935"/>
                  <a:pt x="250757" y="154347"/>
                </a:cubicBezTo>
                <a:lnTo>
                  <a:pt x="249875" y="156804"/>
                </a:lnTo>
                <a:cubicBezTo>
                  <a:pt x="245747" y="168269"/>
                  <a:pt x="241461" y="180113"/>
                  <a:pt x="234687" y="184712"/>
                </a:cubicBezTo>
                <a:cubicBezTo>
                  <a:pt x="232292" y="186886"/>
                  <a:pt x="226147" y="185373"/>
                  <a:pt x="222555" y="184208"/>
                </a:cubicBezTo>
                <a:cubicBezTo>
                  <a:pt x="221799" y="184107"/>
                  <a:pt x="221043" y="183959"/>
                  <a:pt x="220287" y="183767"/>
                </a:cubicBezTo>
                <a:cubicBezTo>
                  <a:pt x="219121" y="183487"/>
                  <a:pt x="217955" y="183295"/>
                  <a:pt x="216757" y="183200"/>
                </a:cubicBezTo>
                <a:lnTo>
                  <a:pt x="216190" y="183200"/>
                </a:lnTo>
                <a:cubicBezTo>
                  <a:pt x="215024" y="182850"/>
                  <a:pt x="213827" y="182850"/>
                  <a:pt x="212661" y="183200"/>
                </a:cubicBezTo>
                <a:cubicBezTo>
                  <a:pt x="211464" y="183720"/>
                  <a:pt x="210392" y="184482"/>
                  <a:pt x="209510" y="185436"/>
                </a:cubicBezTo>
                <a:cubicBezTo>
                  <a:pt x="208092" y="187200"/>
                  <a:pt x="207556" y="189535"/>
                  <a:pt x="208124" y="191736"/>
                </a:cubicBezTo>
                <a:cubicBezTo>
                  <a:pt x="212063" y="203549"/>
                  <a:pt x="235033" y="220086"/>
                  <a:pt x="248047" y="225126"/>
                </a:cubicBezTo>
                <a:cubicBezTo>
                  <a:pt x="251418" y="226795"/>
                  <a:pt x="258067" y="226039"/>
                  <a:pt x="265756" y="225126"/>
                </a:cubicBezTo>
                <a:lnTo>
                  <a:pt x="267961" y="224905"/>
                </a:lnTo>
                <a:lnTo>
                  <a:pt x="269726" y="224685"/>
                </a:lnTo>
                <a:cubicBezTo>
                  <a:pt x="274673" y="223979"/>
                  <a:pt x="279683" y="223897"/>
                  <a:pt x="284630" y="224433"/>
                </a:cubicBezTo>
                <a:cubicBezTo>
                  <a:pt x="285544" y="224540"/>
                  <a:pt x="286426" y="224719"/>
                  <a:pt x="287308" y="224968"/>
                </a:cubicBezTo>
                <a:cubicBezTo>
                  <a:pt x="288569" y="225208"/>
                  <a:pt x="289672" y="225891"/>
                  <a:pt x="290459" y="226890"/>
                </a:cubicBezTo>
                <a:lnTo>
                  <a:pt x="291531" y="227236"/>
                </a:lnTo>
                <a:lnTo>
                  <a:pt x="291531" y="210164"/>
                </a:lnTo>
                <a:lnTo>
                  <a:pt x="291531" y="210164"/>
                </a:lnTo>
                <a:cubicBezTo>
                  <a:pt x="284157" y="207896"/>
                  <a:pt x="275776" y="208715"/>
                  <a:pt x="266323" y="209659"/>
                </a:cubicBezTo>
                <a:lnTo>
                  <a:pt x="265503" y="209659"/>
                </a:lnTo>
                <a:cubicBezTo>
                  <a:pt x="264747" y="209659"/>
                  <a:pt x="263865" y="209659"/>
                  <a:pt x="262920" y="209659"/>
                </a:cubicBezTo>
                <a:cubicBezTo>
                  <a:pt x="261218" y="209659"/>
                  <a:pt x="259391" y="210037"/>
                  <a:pt x="257878" y="210226"/>
                </a:cubicBezTo>
                <a:cubicBezTo>
                  <a:pt x="255767" y="210478"/>
                  <a:pt x="254916" y="210573"/>
                  <a:pt x="254475" y="210573"/>
                </a:cubicBezTo>
                <a:lnTo>
                  <a:pt x="253593" y="210573"/>
                </a:lnTo>
                <a:cubicBezTo>
                  <a:pt x="251860" y="209880"/>
                  <a:pt x="250442" y="209218"/>
                  <a:pt x="248835" y="208557"/>
                </a:cubicBezTo>
                <a:cubicBezTo>
                  <a:pt x="245243" y="206947"/>
                  <a:pt x="241839" y="204938"/>
                  <a:pt x="238688" y="202572"/>
                </a:cubicBezTo>
                <a:lnTo>
                  <a:pt x="235790" y="200399"/>
                </a:lnTo>
                <a:lnTo>
                  <a:pt x="236294" y="199895"/>
                </a:lnTo>
                <a:lnTo>
                  <a:pt x="238342" y="197847"/>
                </a:lnTo>
                <a:cubicBezTo>
                  <a:pt x="239193" y="196946"/>
                  <a:pt x="240295" y="196294"/>
                  <a:pt x="241493" y="195957"/>
                </a:cubicBezTo>
                <a:cubicBezTo>
                  <a:pt x="243982" y="194389"/>
                  <a:pt x="246251" y="192480"/>
                  <a:pt x="248236" y="190287"/>
                </a:cubicBezTo>
                <a:lnTo>
                  <a:pt x="248236" y="190287"/>
                </a:lnTo>
                <a:cubicBezTo>
                  <a:pt x="250694" y="187582"/>
                  <a:pt x="252805" y="184573"/>
                  <a:pt x="254538" y="181342"/>
                </a:cubicBezTo>
                <a:lnTo>
                  <a:pt x="254538" y="181342"/>
                </a:lnTo>
                <a:cubicBezTo>
                  <a:pt x="258414" y="174009"/>
                  <a:pt x="261596" y="166320"/>
                  <a:pt x="263991" y="158379"/>
                </a:cubicBezTo>
                <a:cubicBezTo>
                  <a:pt x="264779" y="156457"/>
                  <a:pt x="265472" y="154473"/>
                  <a:pt x="266165" y="152488"/>
                </a:cubicBezTo>
                <a:cubicBezTo>
                  <a:pt x="267268" y="148935"/>
                  <a:pt x="268686" y="145489"/>
                  <a:pt x="270419" y="142188"/>
                </a:cubicBezTo>
                <a:cubicBezTo>
                  <a:pt x="270766" y="140972"/>
                  <a:pt x="271617" y="139958"/>
                  <a:pt x="272751" y="139384"/>
                </a:cubicBezTo>
                <a:cubicBezTo>
                  <a:pt x="272971" y="139249"/>
                  <a:pt x="273160" y="139104"/>
                  <a:pt x="273349" y="138943"/>
                </a:cubicBezTo>
                <a:lnTo>
                  <a:pt x="273948" y="138503"/>
                </a:lnTo>
                <a:cubicBezTo>
                  <a:pt x="275744" y="137557"/>
                  <a:pt x="289703" y="130218"/>
                  <a:pt x="287435" y="117083"/>
                </a:cubicBezTo>
                <a:cubicBezTo>
                  <a:pt x="286206" y="108421"/>
                  <a:pt x="279399" y="103822"/>
                  <a:pt x="272215" y="100798"/>
                </a:cubicBezTo>
                <a:cubicBezTo>
                  <a:pt x="269316" y="99538"/>
                  <a:pt x="266323" y="98561"/>
                  <a:pt x="263644" y="97648"/>
                </a:cubicBezTo>
                <a:lnTo>
                  <a:pt x="260998" y="96797"/>
                </a:lnTo>
                <a:lnTo>
                  <a:pt x="260493" y="96262"/>
                </a:lnTo>
                <a:lnTo>
                  <a:pt x="259579" y="95979"/>
                </a:lnTo>
                <a:cubicBezTo>
                  <a:pt x="258319" y="95635"/>
                  <a:pt x="257153" y="94999"/>
                  <a:pt x="256208" y="94120"/>
                </a:cubicBezTo>
                <a:lnTo>
                  <a:pt x="255263" y="93207"/>
                </a:lnTo>
                <a:lnTo>
                  <a:pt x="255263" y="92608"/>
                </a:lnTo>
                <a:cubicBezTo>
                  <a:pt x="254885" y="92170"/>
                  <a:pt x="254601" y="91669"/>
                  <a:pt x="254412" y="91128"/>
                </a:cubicBezTo>
                <a:cubicBezTo>
                  <a:pt x="252175" y="88116"/>
                  <a:pt x="249591" y="85395"/>
                  <a:pt x="246692" y="83032"/>
                </a:cubicBezTo>
                <a:cubicBezTo>
                  <a:pt x="243321" y="80389"/>
                  <a:pt x="239161" y="78969"/>
                  <a:pt x="234876" y="79000"/>
                </a:cubicBezTo>
                <a:cubicBezTo>
                  <a:pt x="232040" y="79079"/>
                  <a:pt x="229267" y="80011"/>
                  <a:pt x="226967" y="81678"/>
                </a:cubicBezTo>
                <a:lnTo>
                  <a:pt x="222051" y="84828"/>
                </a:lnTo>
                <a:lnTo>
                  <a:pt x="222240" y="74716"/>
                </a:lnTo>
                <a:cubicBezTo>
                  <a:pt x="222366" y="74360"/>
                  <a:pt x="222429" y="73989"/>
                  <a:pt x="222461" y="73614"/>
                </a:cubicBezTo>
                <a:cubicBezTo>
                  <a:pt x="222492" y="73069"/>
                  <a:pt x="222492" y="72521"/>
                  <a:pt x="222461" y="71976"/>
                </a:cubicBezTo>
                <a:lnTo>
                  <a:pt x="222461" y="68479"/>
                </a:lnTo>
                <a:lnTo>
                  <a:pt x="225959" y="68763"/>
                </a:lnTo>
                <a:cubicBezTo>
                  <a:pt x="230937" y="69645"/>
                  <a:pt x="240610" y="71188"/>
                  <a:pt x="240610" y="71188"/>
                </a:cubicBezTo>
                <a:close/>
              </a:path>
            </a:pathLst>
          </a:custGeom>
          <a:solidFill>
            <a:srgbClr val="99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68" name="Google Shape;268;p20"/>
          <p:cNvSpPr/>
          <p:nvPr/>
        </p:nvSpPr>
        <p:spPr>
          <a:xfrm>
            <a:off x="178872" y="2936832"/>
            <a:ext cx="274320" cy="274320"/>
          </a:xfrm>
          <a:custGeom>
            <a:avLst/>
            <a:gdLst/>
            <a:ahLst/>
            <a:cxnLst/>
            <a:rect l="l" t="t" r="r" b="b"/>
            <a:pathLst>
              <a:path w="576" h="576" extrusionOk="0">
                <a:moveTo>
                  <a:pt x="0" y="0"/>
                </a:moveTo>
                <a:cubicBezTo>
                  <a:pt x="0" y="576"/>
                  <a:pt x="0" y="576"/>
                  <a:pt x="0" y="576"/>
                </a:cubicBezTo>
                <a:cubicBezTo>
                  <a:pt x="576" y="576"/>
                  <a:pt x="576" y="576"/>
                  <a:pt x="576" y="576"/>
                </a:cubicBezTo>
                <a:cubicBezTo>
                  <a:pt x="576" y="0"/>
                  <a:pt x="576" y="0"/>
                  <a:pt x="576" y="0"/>
                </a:cubicBezTo>
                <a:lnTo>
                  <a:pt x="0" y="0"/>
                </a:lnTo>
                <a:close/>
                <a:moveTo>
                  <a:pt x="552" y="551"/>
                </a:moveTo>
                <a:cubicBezTo>
                  <a:pt x="25" y="551"/>
                  <a:pt x="25" y="551"/>
                  <a:pt x="25" y="551"/>
                </a:cubicBezTo>
                <a:cubicBezTo>
                  <a:pt x="25" y="25"/>
                  <a:pt x="25" y="25"/>
                  <a:pt x="25" y="25"/>
                </a:cubicBezTo>
                <a:cubicBezTo>
                  <a:pt x="552" y="25"/>
                  <a:pt x="552" y="25"/>
                  <a:pt x="552" y="25"/>
                </a:cubicBezTo>
                <a:lnTo>
                  <a:pt x="552" y="551"/>
                </a:lnTo>
                <a:close/>
                <a:moveTo>
                  <a:pt x="322" y="444"/>
                </a:moveTo>
                <a:cubicBezTo>
                  <a:pt x="318" y="444"/>
                  <a:pt x="315" y="444"/>
                  <a:pt x="312" y="444"/>
                </a:cubicBezTo>
                <a:cubicBezTo>
                  <a:pt x="295" y="442"/>
                  <a:pt x="280" y="435"/>
                  <a:pt x="269" y="426"/>
                </a:cubicBezTo>
                <a:cubicBezTo>
                  <a:pt x="254" y="436"/>
                  <a:pt x="235" y="442"/>
                  <a:pt x="216" y="442"/>
                </a:cubicBezTo>
                <a:cubicBezTo>
                  <a:pt x="185" y="442"/>
                  <a:pt x="155" y="425"/>
                  <a:pt x="137" y="399"/>
                </a:cubicBezTo>
                <a:cubicBezTo>
                  <a:pt x="116" y="397"/>
                  <a:pt x="96" y="387"/>
                  <a:pt x="81" y="371"/>
                </a:cubicBezTo>
                <a:cubicBezTo>
                  <a:pt x="63" y="353"/>
                  <a:pt x="53" y="330"/>
                  <a:pt x="53" y="304"/>
                </a:cubicBezTo>
                <a:cubicBezTo>
                  <a:pt x="53" y="283"/>
                  <a:pt x="60" y="264"/>
                  <a:pt x="72" y="247"/>
                </a:cubicBezTo>
                <a:cubicBezTo>
                  <a:pt x="82" y="234"/>
                  <a:pt x="95" y="224"/>
                  <a:pt x="109" y="217"/>
                </a:cubicBezTo>
                <a:cubicBezTo>
                  <a:pt x="118" y="166"/>
                  <a:pt x="162" y="129"/>
                  <a:pt x="214" y="129"/>
                </a:cubicBezTo>
                <a:cubicBezTo>
                  <a:pt x="223" y="129"/>
                  <a:pt x="231" y="130"/>
                  <a:pt x="239" y="132"/>
                </a:cubicBezTo>
                <a:cubicBezTo>
                  <a:pt x="247" y="123"/>
                  <a:pt x="257" y="115"/>
                  <a:pt x="268" y="110"/>
                </a:cubicBezTo>
                <a:cubicBezTo>
                  <a:pt x="283" y="102"/>
                  <a:pt x="300" y="98"/>
                  <a:pt x="317" y="98"/>
                </a:cubicBezTo>
                <a:cubicBezTo>
                  <a:pt x="355" y="98"/>
                  <a:pt x="390" y="118"/>
                  <a:pt x="409" y="151"/>
                </a:cubicBezTo>
                <a:cubicBezTo>
                  <a:pt x="454" y="150"/>
                  <a:pt x="490" y="186"/>
                  <a:pt x="490" y="231"/>
                </a:cubicBezTo>
                <a:cubicBezTo>
                  <a:pt x="490" y="238"/>
                  <a:pt x="489" y="244"/>
                  <a:pt x="488" y="251"/>
                </a:cubicBezTo>
                <a:cubicBezTo>
                  <a:pt x="497" y="259"/>
                  <a:pt x="505" y="268"/>
                  <a:pt x="510" y="278"/>
                </a:cubicBezTo>
                <a:cubicBezTo>
                  <a:pt x="510" y="278"/>
                  <a:pt x="510" y="278"/>
                  <a:pt x="510" y="278"/>
                </a:cubicBezTo>
                <a:cubicBezTo>
                  <a:pt x="517" y="291"/>
                  <a:pt x="520" y="306"/>
                  <a:pt x="520" y="322"/>
                </a:cubicBezTo>
                <a:cubicBezTo>
                  <a:pt x="520" y="350"/>
                  <a:pt x="510" y="376"/>
                  <a:pt x="493" y="396"/>
                </a:cubicBezTo>
                <a:cubicBezTo>
                  <a:pt x="484" y="405"/>
                  <a:pt x="473" y="413"/>
                  <a:pt x="461" y="418"/>
                </a:cubicBezTo>
                <a:cubicBezTo>
                  <a:pt x="447" y="424"/>
                  <a:pt x="432" y="427"/>
                  <a:pt x="416" y="427"/>
                </a:cubicBezTo>
                <a:cubicBezTo>
                  <a:pt x="402" y="426"/>
                  <a:pt x="390" y="423"/>
                  <a:pt x="379" y="419"/>
                </a:cubicBezTo>
                <a:cubicBezTo>
                  <a:pt x="362" y="436"/>
                  <a:pt x="343" y="444"/>
                  <a:pt x="322" y="444"/>
                </a:cubicBezTo>
                <a:close/>
                <a:moveTo>
                  <a:pt x="273" y="390"/>
                </a:moveTo>
                <a:cubicBezTo>
                  <a:pt x="281" y="401"/>
                  <a:pt x="281" y="401"/>
                  <a:pt x="281" y="401"/>
                </a:cubicBezTo>
                <a:cubicBezTo>
                  <a:pt x="288" y="410"/>
                  <a:pt x="300" y="417"/>
                  <a:pt x="315" y="419"/>
                </a:cubicBezTo>
                <a:cubicBezTo>
                  <a:pt x="335" y="421"/>
                  <a:pt x="351" y="414"/>
                  <a:pt x="366" y="395"/>
                </a:cubicBezTo>
                <a:cubicBezTo>
                  <a:pt x="373" y="387"/>
                  <a:pt x="373" y="387"/>
                  <a:pt x="373" y="387"/>
                </a:cubicBezTo>
                <a:cubicBezTo>
                  <a:pt x="382" y="392"/>
                  <a:pt x="382" y="392"/>
                  <a:pt x="382" y="392"/>
                </a:cubicBezTo>
                <a:cubicBezTo>
                  <a:pt x="392" y="398"/>
                  <a:pt x="404" y="401"/>
                  <a:pt x="417" y="401"/>
                </a:cubicBezTo>
                <a:cubicBezTo>
                  <a:pt x="429" y="402"/>
                  <a:pt x="441" y="400"/>
                  <a:pt x="451" y="395"/>
                </a:cubicBezTo>
                <a:cubicBezTo>
                  <a:pt x="460" y="391"/>
                  <a:pt x="468" y="386"/>
                  <a:pt x="474" y="378"/>
                </a:cubicBezTo>
                <a:cubicBezTo>
                  <a:pt x="487" y="364"/>
                  <a:pt x="495" y="344"/>
                  <a:pt x="495" y="322"/>
                </a:cubicBezTo>
                <a:cubicBezTo>
                  <a:pt x="495" y="310"/>
                  <a:pt x="492" y="299"/>
                  <a:pt x="488" y="290"/>
                </a:cubicBezTo>
                <a:cubicBezTo>
                  <a:pt x="488" y="290"/>
                  <a:pt x="488" y="290"/>
                  <a:pt x="488" y="290"/>
                </a:cubicBezTo>
                <a:cubicBezTo>
                  <a:pt x="483" y="281"/>
                  <a:pt x="476" y="273"/>
                  <a:pt x="466" y="267"/>
                </a:cubicBezTo>
                <a:cubicBezTo>
                  <a:pt x="457" y="261"/>
                  <a:pt x="457" y="261"/>
                  <a:pt x="457" y="261"/>
                </a:cubicBezTo>
                <a:cubicBezTo>
                  <a:pt x="461" y="251"/>
                  <a:pt x="461" y="251"/>
                  <a:pt x="461" y="251"/>
                </a:cubicBezTo>
                <a:cubicBezTo>
                  <a:pt x="463" y="245"/>
                  <a:pt x="465" y="238"/>
                  <a:pt x="465" y="231"/>
                </a:cubicBezTo>
                <a:cubicBezTo>
                  <a:pt x="465" y="201"/>
                  <a:pt x="440" y="176"/>
                  <a:pt x="410" y="176"/>
                </a:cubicBezTo>
                <a:cubicBezTo>
                  <a:pt x="407" y="176"/>
                  <a:pt x="405" y="176"/>
                  <a:pt x="403" y="176"/>
                </a:cubicBezTo>
                <a:cubicBezTo>
                  <a:pt x="394" y="177"/>
                  <a:pt x="394" y="177"/>
                  <a:pt x="394" y="177"/>
                </a:cubicBezTo>
                <a:cubicBezTo>
                  <a:pt x="390" y="169"/>
                  <a:pt x="390" y="169"/>
                  <a:pt x="390" y="169"/>
                </a:cubicBezTo>
                <a:cubicBezTo>
                  <a:pt x="377" y="141"/>
                  <a:pt x="348" y="123"/>
                  <a:pt x="317" y="123"/>
                </a:cubicBezTo>
                <a:cubicBezTo>
                  <a:pt x="304" y="123"/>
                  <a:pt x="291" y="126"/>
                  <a:pt x="279" y="132"/>
                </a:cubicBezTo>
                <a:cubicBezTo>
                  <a:pt x="269" y="137"/>
                  <a:pt x="260" y="145"/>
                  <a:pt x="253" y="154"/>
                </a:cubicBezTo>
                <a:cubicBezTo>
                  <a:pt x="248" y="161"/>
                  <a:pt x="248" y="161"/>
                  <a:pt x="248" y="161"/>
                </a:cubicBezTo>
                <a:cubicBezTo>
                  <a:pt x="239" y="158"/>
                  <a:pt x="239" y="158"/>
                  <a:pt x="239" y="158"/>
                </a:cubicBezTo>
                <a:cubicBezTo>
                  <a:pt x="231" y="155"/>
                  <a:pt x="223" y="154"/>
                  <a:pt x="214" y="154"/>
                </a:cubicBezTo>
                <a:cubicBezTo>
                  <a:pt x="172" y="154"/>
                  <a:pt x="138" y="186"/>
                  <a:pt x="134" y="227"/>
                </a:cubicBezTo>
                <a:cubicBezTo>
                  <a:pt x="133" y="235"/>
                  <a:pt x="133" y="235"/>
                  <a:pt x="133" y="235"/>
                </a:cubicBezTo>
                <a:cubicBezTo>
                  <a:pt x="125" y="238"/>
                  <a:pt x="125" y="238"/>
                  <a:pt x="125" y="238"/>
                </a:cubicBezTo>
                <a:cubicBezTo>
                  <a:pt x="112" y="243"/>
                  <a:pt x="101" y="251"/>
                  <a:pt x="93" y="262"/>
                </a:cubicBezTo>
                <a:cubicBezTo>
                  <a:pt x="83" y="274"/>
                  <a:pt x="78" y="289"/>
                  <a:pt x="78" y="304"/>
                </a:cubicBezTo>
                <a:cubicBezTo>
                  <a:pt x="78" y="323"/>
                  <a:pt x="86" y="340"/>
                  <a:pt x="99" y="354"/>
                </a:cubicBezTo>
                <a:cubicBezTo>
                  <a:pt x="111" y="366"/>
                  <a:pt x="128" y="374"/>
                  <a:pt x="145" y="374"/>
                </a:cubicBezTo>
                <a:cubicBezTo>
                  <a:pt x="152" y="375"/>
                  <a:pt x="152" y="375"/>
                  <a:pt x="152" y="375"/>
                </a:cubicBezTo>
                <a:cubicBezTo>
                  <a:pt x="155" y="381"/>
                  <a:pt x="155" y="381"/>
                  <a:pt x="155" y="381"/>
                </a:cubicBezTo>
                <a:cubicBezTo>
                  <a:pt x="168" y="403"/>
                  <a:pt x="191" y="416"/>
                  <a:pt x="216" y="416"/>
                </a:cubicBezTo>
                <a:cubicBezTo>
                  <a:pt x="234" y="416"/>
                  <a:pt x="249" y="410"/>
                  <a:pt x="262" y="399"/>
                </a:cubicBezTo>
                <a:lnTo>
                  <a:pt x="273" y="390"/>
                </a:lnTo>
                <a:close/>
                <a:moveTo>
                  <a:pt x="231" y="300"/>
                </a:moveTo>
                <a:cubicBezTo>
                  <a:pt x="257" y="308"/>
                  <a:pt x="257" y="308"/>
                  <a:pt x="257" y="308"/>
                </a:cubicBezTo>
                <a:cubicBezTo>
                  <a:pt x="253" y="322"/>
                  <a:pt x="246" y="333"/>
                  <a:pt x="237" y="340"/>
                </a:cubicBezTo>
                <a:cubicBezTo>
                  <a:pt x="228" y="347"/>
                  <a:pt x="216" y="350"/>
                  <a:pt x="202" y="350"/>
                </a:cubicBezTo>
                <a:cubicBezTo>
                  <a:pt x="185" y="350"/>
                  <a:pt x="171" y="344"/>
                  <a:pt x="160" y="333"/>
                </a:cubicBezTo>
                <a:cubicBezTo>
                  <a:pt x="148" y="321"/>
                  <a:pt x="143" y="305"/>
                  <a:pt x="143" y="284"/>
                </a:cubicBezTo>
                <a:cubicBezTo>
                  <a:pt x="143" y="262"/>
                  <a:pt x="148" y="245"/>
                  <a:pt x="160" y="233"/>
                </a:cubicBezTo>
                <a:cubicBezTo>
                  <a:pt x="171" y="221"/>
                  <a:pt x="186" y="215"/>
                  <a:pt x="204" y="215"/>
                </a:cubicBezTo>
                <a:cubicBezTo>
                  <a:pt x="220" y="215"/>
                  <a:pt x="233" y="220"/>
                  <a:pt x="243" y="229"/>
                </a:cubicBezTo>
                <a:cubicBezTo>
                  <a:pt x="249" y="235"/>
                  <a:pt x="253" y="243"/>
                  <a:pt x="256" y="254"/>
                </a:cubicBezTo>
                <a:cubicBezTo>
                  <a:pt x="230" y="260"/>
                  <a:pt x="230" y="260"/>
                  <a:pt x="230" y="260"/>
                </a:cubicBezTo>
                <a:cubicBezTo>
                  <a:pt x="229" y="253"/>
                  <a:pt x="225" y="248"/>
                  <a:pt x="220" y="244"/>
                </a:cubicBezTo>
                <a:cubicBezTo>
                  <a:pt x="216" y="240"/>
                  <a:pt x="210" y="238"/>
                  <a:pt x="203" y="238"/>
                </a:cubicBezTo>
                <a:cubicBezTo>
                  <a:pt x="193" y="238"/>
                  <a:pt x="185" y="241"/>
                  <a:pt x="179" y="248"/>
                </a:cubicBezTo>
                <a:cubicBezTo>
                  <a:pt x="173" y="255"/>
                  <a:pt x="170" y="266"/>
                  <a:pt x="170" y="282"/>
                </a:cubicBezTo>
                <a:cubicBezTo>
                  <a:pt x="170" y="299"/>
                  <a:pt x="173" y="310"/>
                  <a:pt x="179" y="317"/>
                </a:cubicBezTo>
                <a:cubicBezTo>
                  <a:pt x="185" y="324"/>
                  <a:pt x="193" y="328"/>
                  <a:pt x="202" y="328"/>
                </a:cubicBezTo>
                <a:cubicBezTo>
                  <a:pt x="209" y="328"/>
                  <a:pt x="215" y="326"/>
                  <a:pt x="220" y="321"/>
                </a:cubicBezTo>
                <a:cubicBezTo>
                  <a:pt x="225" y="317"/>
                  <a:pt x="229" y="310"/>
                  <a:pt x="231" y="300"/>
                </a:cubicBezTo>
                <a:close/>
                <a:moveTo>
                  <a:pt x="267" y="284"/>
                </a:moveTo>
                <a:cubicBezTo>
                  <a:pt x="267" y="270"/>
                  <a:pt x="269" y="259"/>
                  <a:pt x="273" y="250"/>
                </a:cubicBezTo>
                <a:cubicBezTo>
                  <a:pt x="275" y="243"/>
                  <a:pt x="280" y="238"/>
                  <a:pt x="285" y="232"/>
                </a:cubicBezTo>
                <a:cubicBezTo>
                  <a:pt x="290" y="227"/>
                  <a:pt x="295" y="223"/>
                  <a:pt x="302" y="220"/>
                </a:cubicBezTo>
                <a:cubicBezTo>
                  <a:pt x="310" y="217"/>
                  <a:pt x="319" y="215"/>
                  <a:pt x="330" y="215"/>
                </a:cubicBezTo>
                <a:cubicBezTo>
                  <a:pt x="349" y="215"/>
                  <a:pt x="364" y="221"/>
                  <a:pt x="376" y="233"/>
                </a:cubicBezTo>
                <a:cubicBezTo>
                  <a:pt x="387" y="245"/>
                  <a:pt x="393" y="262"/>
                  <a:pt x="393" y="283"/>
                </a:cubicBezTo>
                <a:cubicBezTo>
                  <a:pt x="393" y="304"/>
                  <a:pt x="388" y="321"/>
                  <a:pt x="376" y="333"/>
                </a:cubicBezTo>
                <a:cubicBezTo>
                  <a:pt x="365" y="344"/>
                  <a:pt x="349" y="350"/>
                  <a:pt x="330" y="350"/>
                </a:cubicBezTo>
                <a:cubicBezTo>
                  <a:pt x="311" y="350"/>
                  <a:pt x="295" y="344"/>
                  <a:pt x="284" y="333"/>
                </a:cubicBezTo>
                <a:cubicBezTo>
                  <a:pt x="272" y="321"/>
                  <a:pt x="267" y="304"/>
                  <a:pt x="267" y="284"/>
                </a:cubicBezTo>
                <a:close/>
                <a:moveTo>
                  <a:pt x="294" y="283"/>
                </a:moveTo>
                <a:cubicBezTo>
                  <a:pt x="294" y="298"/>
                  <a:pt x="297" y="309"/>
                  <a:pt x="304" y="316"/>
                </a:cubicBezTo>
                <a:cubicBezTo>
                  <a:pt x="311" y="324"/>
                  <a:pt x="319" y="328"/>
                  <a:pt x="330" y="328"/>
                </a:cubicBezTo>
                <a:cubicBezTo>
                  <a:pt x="341" y="328"/>
                  <a:pt x="349" y="324"/>
                  <a:pt x="356" y="316"/>
                </a:cubicBezTo>
                <a:cubicBezTo>
                  <a:pt x="363" y="309"/>
                  <a:pt x="366" y="298"/>
                  <a:pt x="366" y="282"/>
                </a:cubicBezTo>
                <a:cubicBezTo>
                  <a:pt x="366" y="267"/>
                  <a:pt x="363" y="256"/>
                  <a:pt x="356" y="249"/>
                </a:cubicBezTo>
                <a:cubicBezTo>
                  <a:pt x="350" y="242"/>
                  <a:pt x="341" y="238"/>
                  <a:pt x="330" y="238"/>
                </a:cubicBezTo>
                <a:cubicBezTo>
                  <a:pt x="319" y="238"/>
                  <a:pt x="310" y="242"/>
                  <a:pt x="304" y="249"/>
                </a:cubicBezTo>
                <a:cubicBezTo>
                  <a:pt x="297" y="256"/>
                  <a:pt x="294" y="268"/>
                  <a:pt x="294" y="283"/>
                </a:cubicBezTo>
                <a:close/>
                <a:moveTo>
                  <a:pt x="456" y="347"/>
                </a:moveTo>
                <a:cubicBezTo>
                  <a:pt x="456" y="361"/>
                  <a:pt x="456" y="361"/>
                  <a:pt x="456" y="361"/>
                </a:cubicBezTo>
                <a:cubicBezTo>
                  <a:pt x="404" y="361"/>
                  <a:pt x="404" y="361"/>
                  <a:pt x="404" y="361"/>
                </a:cubicBezTo>
                <a:cubicBezTo>
                  <a:pt x="404" y="356"/>
                  <a:pt x="406" y="351"/>
                  <a:pt x="409" y="346"/>
                </a:cubicBezTo>
                <a:cubicBezTo>
                  <a:pt x="411" y="341"/>
                  <a:pt x="417" y="335"/>
                  <a:pt x="425" y="327"/>
                </a:cubicBezTo>
                <a:cubicBezTo>
                  <a:pt x="432" y="321"/>
                  <a:pt x="436" y="317"/>
                  <a:pt x="438" y="315"/>
                </a:cubicBezTo>
                <a:cubicBezTo>
                  <a:pt x="440" y="312"/>
                  <a:pt x="441" y="309"/>
                  <a:pt x="441" y="306"/>
                </a:cubicBezTo>
                <a:cubicBezTo>
                  <a:pt x="441" y="302"/>
                  <a:pt x="440" y="300"/>
                  <a:pt x="438" y="298"/>
                </a:cubicBezTo>
                <a:cubicBezTo>
                  <a:pt x="436" y="296"/>
                  <a:pt x="434" y="295"/>
                  <a:pt x="431" y="295"/>
                </a:cubicBezTo>
                <a:cubicBezTo>
                  <a:pt x="428" y="295"/>
                  <a:pt x="425" y="296"/>
                  <a:pt x="423" y="298"/>
                </a:cubicBezTo>
                <a:cubicBezTo>
                  <a:pt x="421" y="300"/>
                  <a:pt x="420" y="303"/>
                  <a:pt x="420" y="308"/>
                </a:cubicBezTo>
                <a:cubicBezTo>
                  <a:pt x="405" y="306"/>
                  <a:pt x="405" y="306"/>
                  <a:pt x="405" y="306"/>
                </a:cubicBezTo>
                <a:cubicBezTo>
                  <a:pt x="406" y="298"/>
                  <a:pt x="409" y="292"/>
                  <a:pt x="414" y="288"/>
                </a:cubicBezTo>
                <a:cubicBezTo>
                  <a:pt x="418" y="285"/>
                  <a:pt x="424" y="283"/>
                  <a:pt x="431" y="283"/>
                </a:cubicBezTo>
                <a:cubicBezTo>
                  <a:pt x="439" y="283"/>
                  <a:pt x="445" y="285"/>
                  <a:pt x="449" y="289"/>
                </a:cubicBezTo>
                <a:cubicBezTo>
                  <a:pt x="453" y="293"/>
                  <a:pt x="456" y="299"/>
                  <a:pt x="456" y="305"/>
                </a:cubicBezTo>
                <a:cubicBezTo>
                  <a:pt x="456" y="308"/>
                  <a:pt x="455" y="311"/>
                  <a:pt x="454" y="315"/>
                </a:cubicBezTo>
                <a:cubicBezTo>
                  <a:pt x="452" y="318"/>
                  <a:pt x="450" y="321"/>
                  <a:pt x="448" y="324"/>
                </a:cubicBezTo>
                <a:cubicBezTo>
                  <a:pt x="446" y="327"/>
                  <a:pt x="443" y="330"/>
                  <a:pt x="438" y="334"/>
                </a:cubicBezTo>
                <a:cubicBezTo>
                  <a:pt x="433" y="339"/>
                  <a:pt x="430" y="342"/>
                  <a:pt x="429" y="343"/>
                </a:cubicBezTo>
                <a:cubicBezTo>
                  <a:pt x="428" y="344"/>
                  <a:pt x="427" y="346"/>
                  <a:pt x="426" y="347"/>
                </a:cubicBezTo>
                <a:lnTo>
                  <a:pt x="456" y="347"/>
                </a:lnTo>
                <a:close/>
              </a:path>
            </a:pathLst>
          </a:custGeom>
          <a:solidFill>
            <a:srgbClr val="A61C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69" name="Google Shape;269;p20"/>
          <p:cNvSpPr/>
          <p:nvPr/>
        </p:nvSpPr>
        <p:spPr>
          <a:xfrm>
            <a:off x="178764" y="3769499"/>
            <a:ext cx="274515" cy="274422"/>
          </a:xfrm>
          <a:custGeom>
            <a:avLst/>
            <a:gdLst/>
            <a:ahLst/>
            <a:cxnLst/>
            <a:rect l="l" t="t" r="r" b="b"/>
            <a:pathLst>
              <a:path w="453744" h="453590" extrusionOk="0">
                <a:moveTo>
                  <a:pt x="0" y="0"/>
                </a:moveTo>
                <a:lnTo>
                  <a:pt x="0" y="453590"/>
                </a:lnTo>
                <a:lnTo>
                  <a:pt x="453744" y="453590"/>
                </a:lnTo>
                <a:lnTo>
                  <a:pt x="453744" y="0"/>
                </a:lnTo>
                <a:close/>
                <a:moveTo>
                  <a:pt x="434397" y="434092"/>
                </a:moveTo>
                <a:lnTo>
                  <a:pt x="19347" y="434092"/>
                </a:lnTo>
                <a:lnTo>
                  <a:pt x="19347" y="19215"/>
                </a:lnTo>
                <a:lnTo>
                  <a:pt x="434397" y="19215"/>
                </a:lnTo>
                <a:close/>
                <a:moveTo>
                  <a:pt x="393434" y="199265"/>
                </a:moveTo>
                <a:cubicBezTo>
                  <a:pt x="393434" y="159733"/>
                  <a:pt x="330572" y="67598"/>
                  <a:pt x="323387" y="57203"/>
                </a:cubicBezTo>
                <a:lnTo>
                  <a:pt x="315793" y="45957"/>
                </a:lnTo>
                <a:lnTo>
                  <a:pt x="308010" y="57203"/>
                </a:lnTo>
                <a:cubicBezTo>
                  <a:pt x="304135" y="62841"/>
                  <a:pt x="283874" y="92514"/>
                  <a:pt x="266134" y="124832"/>
                </a:cubicBezTo>
                <a:cubicBezTo>
                  <a:pt x="250694" y="100199"/>
                  <a:pt x="238657" y="82749"/>
                  <a:pt x="237239" y="80733"/>
                </a:cubicBezTo>
                <a:lnTo>
                  <a:pt x="229330" y="69299"/>
                </a:lnTo>
                <a:lnTo>
                  <a:pt x="221547" y="80575"/>
                </a:lnTo>
                <a:cubicBezTo>
                  <a:pt x="220066" y="82749"/>
                  <a:pt x="206737" y="102089"/>
                  <a:pt x="190037" y="128927"/>
                </a:cubicBezTo>
                <a:cubicBezTo>
                  <a:pt x="176541" y="104256"/>
                  <a:pt x="161817" y="80276"/>
                  <a:pt x="145923" y="57077"/>
                </a:cubicBezTo>
                <a:lnTo>
                  <a:pt x="138140" y="45832"/>
                </a:lnTo>
                <a:lnTo>
                  <a:pt x="130357" y="57077"/>
                </a:lnTo>
                <a:cubicBezTo>
                  <a:pt x="123204" y="67472"/>
                  <a:pt x="60310" y="159607"/>
                  <a:pt x="60310" y="199139"/>
                </a:cubicBezTo>
                <a:cubicBezTo>
                  <a:pt x="60354" y="234572"/>
                  <a:pt x="84305" y="265517"/>
                  <a:pt x="118604" y="274454"/>
                </a:cubicBezTo>
                <a:cubicBezTo>
                  <a:pt x="117009" y="280791"/>
                  <a:pt x="116130" y="287290"/>
                  <a:pt x="115988" y="293826"/>
                </a:cubicBezTo>
                <a:cubicBezTo>
                  <a:pt x="115988" y="356453"/>
                  <a:pt x="166776" y="407223"/>
                  <a:pt x="229424" y="407223"/>
                </a:cubicBezTo>
                <a:cubicBezTo>
                  <a:pt x="292073" y="407223"/>
                  <a:pt x="342860" y="356453"/>
                  <a:pt x="342860" y="293826"/>
                </a:cubicBezTo>
                <a:cubicBezTo>
                  <a:pt x="342697" y="286823"/>
                  <a:pt x="341701" y="279865"/>
                  <a:pt x="339898" y="273099"/>
                </a:cubicBezTo>
                <a:cubicBezTo>
                  <a:pt x="371815" y="262607"/>
                  <a:pt x="393415" y="232849"/>
                  <a:pt x="393497" y="199265"/>
                </a:cubicBezTo>
                <a:close/>
                <a:moveTo>
                  <a:pt x="79059" y="199265"/>
                </a:moveTo>
                <a:cubicBezTo>
                  <a:pt x="79059" y="174065"/>
                  <a:pt x="116398" y="112264"/>
                  <a:pt x="137982" y="79567"/>
                </a:cubicBezTo>
                <a:cubicBezTo>
                  <a:pt x="152622" y="101656"/>
                  <a:pt x="166137" y="124470"/>
                  <a:pt x="178473" y="147921"/>
                </a:cubicBezTo>
                <a:cubicBezTo>
                  <a:pt x="157991" y="182003"/>
                  <a:pt x="135556" y="223110"/>
                  <a:pt x="123866" y="256467"/>
                </a:cubicBezTo>
                <a:cubicBezTo>
                  <a:pt x="97583" y="249931"/>
                  <a:pt x="79131" y="226342"/>
                  <a:pt x="79122" y="199265"/>
                </a:cubicBezTo>
                <a:close/>
                <a:moveTo>
                  <a:pt x="229267" y="388450"/>
                </a:moveTo>
                <a:cubicBezTo>
                  <a:pt x="177058" y="388450"/>
                  <a:pt x="134737" y="346143"/>
                  <a:pt x="134737" y="293952"/>
                </a:cubicBezTo>
                <a:cubicBezTo>
                  <a:pt x="134894" y="288244"/>
                  <a:pt x="135733" y="282577"/>
                  <a:pt x="137226" y="277068"/>
                </a:cubicBezTo>
                <a:cubicBezTo>
                  <a:pt x="138884" y="270570"/>
                  <a:pt x="140925" y="264175"/>
                  <a:pt x="143339" y="257916"/>
                </a:cubicBezTo>
                <a:cubicBezTo>
                  <a:pt x="153265" y="231426"/>
                  <a:pt x="170532" y="198792"/>
                  <a:pt x="188241" y="168521"/>
                </a:cubicBezTo>
                <a:cubicBezTo>
                  <a:pt x="192189" y="161781"/>
                  <a:pt x="196118" y="155207"/>
                  <a:pt x="200026" y="148803"/>
                </a:cubicBezTo>
                <a:cubicBezTo>
                  <a:pt x="210707" y="131258"/>
                  <a:pt x="220980" y="115288"/>
                  <a:pt x="229267" y="102908"/>
                </a:cubicBezTo>
                <a:cubicBezTo>
                  <a:pt x="236829" y="114217"/>
                  <a:pt x="246062" y="128517"/>
                  <a:pt x="255767" y="144298"/>
                </a:cubicBezTo>
                <a:cubicBezTo>
                  <a:pt x="259611" y="150598"/>
                  <a:pt x="263550" y="156898"/>
                  <a:pt x="267457" y="163702"/>
                </a:cubicBezTo>
                <a:cubicBezTo>
                  <a:pt x="286205" y="195390"/>
                  <a:pt x="304859" y="230229"/>
                  <a:pt x="315321" y="258200"/>
                </a:cubicBezTo>
                <a:cubicBezTo>
                  <a:pt x="317640" y="264314"/>
                  <a:pt x="319628" y="270551"/>
                  <a:pt x="321276" y="276879"/>
                </a:cubicBezTo>
                <a:cubicBezTo>
                  <a:pt x="322792" y="282461"/>
                  <a:pt x="323639" y="288203"/>
                  <a:pt x="323797" y="293983"/>
                </a:cubicBezTo>
                <a:cubicBezTo>
                  <a:pt x="323781" y="346137"/>
                  <a:pt x="281501" y="388415"/>
                  <a:pt x="229330" y="388450"/>
                </a:cubicBezTo>
                <a:close/>
                <a:moveTo>
                  <a:pt x="334290" y="255144"/>
                </a:moveTo>
                <a:cubicBezTo>
                  <a:pt x="321969" y="220495"/>
                  <a:pt x="298368" y="177971"/>
                  <a:pt x="277572" y="143479"/>
                </a:cubicBezTo>
                <a:cubicBezTo>
                  <a:pt x="289703" y="120422"/>
                  <a:pt x="304765" y="96230"/>
                  <a:pt x="315730" y="79536"/>
                </a:cubicBezTo>
                <a:cubicBezTo>
                  <a:pt x="337315" y="112295"/>
                  <a:pt x="374654" y="174191"/>
                  <a:pt x="374654" y="199233"/>
                </a:cubicBezTo>
                <a:cubicBezTo>
                  <a:pt x="374638" y="224612"/>
                  <a:pt x="358379" y="247131"/>
                  <a:pt x="334290" y="255144"/>
                </a:cubicBezTo>
                <a:close/>
                <a:moveTo>
                  <a:pt x="238783" y="354462"/>
                </a:moveTo>
                <a:cubicBezTo>
                  <a:pt x="238783" y="359681"/>
                  <a:pt x="234551" y="363912"/>
                  <a:pt x="229330" y="363912"/>
                </a:cubicBezTo>
                <a:cubicBezTo>
                  <a:pt x="190248" y="363858"/>
                  <a:pt x="158580" y="332201"/>
                  <a:pt x="158527" y="293133"/>
                </a:cubicBezTo>
                <a:cubicBezTo>
                  <a:pt x="158527" y="287913"/>
                  <a:pt x="162759" y="283683"/>
                  <a:pt x="167980" y="283683"/>
                </a:cubicBezTo>
                <a:cubicBezTo>
                  <a:pt x="173201" y="283683"/>
                  <a:pt x="177433" y="287913"/>
                  <a:pt x="177433" y="293133"/>
                </a:cubicBezTo>
                <a:cubicBezTo>
                  <a:pt x="177436" y="296667"/>
                  <a:pt x="177795" y="300192"/>
                  <a:pt x="178504" y="303653"/>
                </a:cubicBezTo>
                <a:cubicBezTo>
                  <a:pt x="182758" y="323882"/>
                  <a:pt x="198570" y="339689"/>
                  <a:pt x="218806" y="343941"/>
                </a:cubicBezTo>
                <a:cubicBezTo>
                  <a:pt x="222268" y="344650"/>
                  <a:pt x="225794" y="345009"/>
                  <a:pt x="229330" y="345012"/>
                </a:cubicBezTo>
                <a:cubicBezTo>
                  <a:pt x="234538" y="345012"/>
                  <a:pt x="238764" y="349224"/>
                  <a:pt x="238783" y="354430"/>
                </a:cubicBezTo>
                <a:close/>
              </a:path>
            </a:pathLst>
          </a:custGeom>
          <a:solidFill>
            <a:srgbClr val="A61C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70" name="Google Shape;270;p20"/>
          <p:cNvSpPr txBox="1"/>
          <p:nvPr/>
        </p:nvSpPr>
        <p:spPr>
          <a:xfrm>
            <a:off x="627300" y="1999100"/>
            <a:ext cx="3865200" cy="768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900"/>
              <a:buFont typeface="Arial"/>
              <a:buNone/>
            </a:pPr>
            <a:r>
              <a:rPr lang="en" sz="900" b="1" i="1" u="none" strike="noStrike" cap="none">
                <a:solidFill>
                  <a:schemeClr val="dk2"/>
                </a:solidFill>
                <a:latin typeface="Arial"/>
                <a:ea typeface="Arial"/>
                <a:cs typeface="Arial"/>
                <a:sym typeface="Arial"/>
              </a:rPr>
              <a:t>Mitigazione dei cambiamenti climatici: </a:t>
            </a:r>
            <a:r>
              <a:rPr lang="en" sz="900" b="0" i="1" u="none" strike="noStrike" cap="none">
                <a:solidFill>
                  <a:schemeClr val="dk2"/>
                </a:solidFill>
                <a:latin typeface="Arial"/>
                <a:ea typeface="Arial"/>
                <a:cs typeface="Arial"/>
                <a:sym typeface="Arial"/>
              </a:rPr>
              <a:t>gli investimenti e le riforme non devono </a:t>
            </a:r>
            <a:r>
              <a:rPr lang="en" sz="800" b="0" i="1" u="none" strike="noStrike" cap="none">
                <a:solidFill>
                  <a:schemeClr val="dk2"/>
                </a:solidFill>
                <a:latin typeface="Arial"/>
                <a:ea typeface="Arial"/>
                <a:cs typeface="Arial"/>
                <a:sym typeface="Arial"/>
              </a:rPr>
              <a:t>produrre significative emissioni di gas ad effetto serra, tali da non permettere il contenimento dell’innalzamento delle temperature di 1,5 C° fino al 2030. Sono pertanto escluse iniziative connesse con l’utilizzo di fonti fossili.</a:t>
            </a:r>
            <a:endParaRPr sz="900" b="1" i="1" u="none" strike="noStrike" cap="none">
              <a:solidFill>
                <a:schemeClr val="dk2"/>
              </a:solidFill>
              <a:latin typeface="Arial"/>
              <a:ea typeface="Arial"/>
              <a:cs typeface="Arial"/>
              <a:sym typeface="Arial"/>
            </a:endParaRPr>
          </a:p>
        </p:txBody>
      </p:sp>
      <p:sp>
        <p:nvSpPr>
          <p:cNvPr id="271" name="Google Shape;271;p20"/>
          <p:cNvSpPr txBox="1"/>
          <p:nvPr/>
        </p:nvSpPr>
        <p:spPr>
          <a:xfrm>
            <a:off x="627300" y="2830400"/>
            <a:ext cx="3865200" cy="801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900" b="1" i="1">
                <a:solidFill>
                  <a:schemeClr val="dk2"/>
                </a:solidFill>
              </a:rPr>
              <a:t>Adattamento ai cambiamenti climatici: </a:t>
            </a:r>
            <a:r>
              <a:rPr lang="en" sz="900" i="1">
                <a:solidFill>
                  <a:schemeClr val="dk2"/>
                </a:solidFill>
              </a:rPr>
              <a:t>gli investimenti e le riforme non devono essere esposte agli eventuali rischi indotti dal cambiamento del Clima, quali ad es. innalzamento dei mari, siccità, alluvioni, esondazioni dei fiumi, nevicate abnormi.</a:t>
            </a:r>
            <a:endParaRPr>
              <a:solidFill>
                <a:schemeClr val="dk2"/>
              </a:solidFill>
            </a:endParaRPr>
          </a:p>
        </p:txBody>
      </p:sp>
      <p:sp>
        <p:nvSpPr>
          <p:cNvPr id="272" name="Google Shape;272;p20"/>
          <p:cNvSpPr txBox="1"/>
          <p:nvPr/>
        </p:nvSpPr>
        <p:spPr>
          <a:xfrm>
            <a:off x="627450" y="3662150"/>
            <a:ext cx="3865200" cy="6417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900"/>
              <a:buFont typeface="Arial"/>
              <a:buNone/>
            </a:pPr>
            <a:r>
              <a:rPr lang="en" sz="900" b="1" i="1" u="none" strike="noStrike" cap="none">
                <a:solidFill>
                  <a:schemeClr val="dk2"/>
                </a:solidFill>
                <a:latin typeface="Arial"/>
                <a:ea typeface="Arial"/>
                <a:cs typeface="Arial"/>
                <a:sym typeface="Arial"/>
              </a:rPr>
              <a:t>Uso sostenibile o alla protezione delle risorse idriche e marine: </a:t>
            </a:r>
            <a:r>
              <a:rPr lang="en" sz="900" i="1">
                <a:solidFill>
                  <a:schemeClr val="dk2"/>
                </a:solidFill>
              </a:rPr>
              <a:t>gli investimenti e le riforme non devono compromettere lo stato qualitativo delle risorse idriche con una indebita pressione sulla risorsa.</a:t>
            </a:r>
            <a:endParaRPr sz="900" b="1" i="1" u="none" strike="noStrike" cap="none">
              <a:solidFill>
                <a:schemeClr val="dk2"/>
              </a:solidFill>
              <a:latin typeface="Arial"/>
              <a:ea typeface="Arial"/>
              <a:cs typeface="Arial"/>
              <a:sym typeface="Arial"/>
            </a:endParaRPr>
          </a:p>
        </p:txBody>
      </p:sp>
      <p:sp>
        <p:nvSpPr>
          <p:cNvPr id="273" name="Google Shape;273;p20"/>
          <p:cNvSpPr/>
          <p:nvPr/>
        </p:nvSpPr>
        <p:spPr>
          <a:xfrm>
            <a:off x="5249703" y="2104051"/>
            <a:ext cx="274515" cy="274422"/>
          </a:xfrm>
          <a:custGeom>
            <a:avLst/>
            <a:gdLst/>
            <a:ahLst/>
            <a:cxnLst/>
            <a:rect l="l" t="t" r="r" b="b"/>
            <a:pathLst>
              <a:path w="453744" h="453590" extrusionOk="0">
                <a:moveTo>
                  <a:pt x="453744" y="0"/>
                </a:moveTo>
                <a:lnTo>
                  <a:pt x="0" y="0"/>
                </a:lnTo>
                <a:lnTo>
                  <a:pt x="0" y="453590"/>
                </a:lnTo>
                <a:lnTo>
                  <a:pt x="0" y="453590"/>
                </a:lnTo>
                <a:lnTo>
                  <a:pt x="0" y="453590"/>
                </a:lnTo>
                <a:lnTo>
                  <a:pt x="453744" y="453590"/>
                </a:lnTo>
                <a:lnTo>
                  <a:pt x="453744" y="453590"/>
                </a:lnTo>
                <a:lnTo>
                  <a:pt x="453744" y="453590"/>
                </a:lnTo>
                <a:close/>
                <a:moveTo>
                  <a:pt x="19347" y="434218"/>
                </a:moveTo>
                <a:lnTo>
                  <a:pt x="19347" y="430533"/>
                </a:lnTo>
                <a:cubicBezTo>
                  <a:pt x="35102" y="414972"/>
                  <a:pt x="131806" y="319151"/>
                  <a:pt x="140881" y="310048"/>
                </a:cubicBezTo>
                <a:cubicBezTo>
                  <a:pt x="142929" y="308000"/>
                  <a:pt x="144662" y="306173"/>
                  <a:pt x="146175" y="304535"/>
                </a:cubicBezTo>
                <a:cubicBezTo>
                  <a:pt x="151595" y="298708"/>
                  <a:pt x="152036" y="298236"/>
                  <a:pt x="157077" y="298236"/>
                </a:cubicBezTo>
                <a:lnTo>
                  <a:pt x="253404" y="298236"/>
                </a:lnTo>
                <a:lnTo>
                  <a:pt x="254601" y="298236"/>
                </a:lnTo>
                <a:cubicBezTo>
                  <a:pt x="254601" y="298236"/>
                  <a:pt x="268056" y="296944"/>
                  <a:pt x="271522" y="303590"/>
                </a:cubicBezTo>
                <a:cubicBezTo>
                  <a:pt x="273750" y="308593"/>
                  <a:pt x="273434" y="314360"/>
                  <a:pt x="270671" y="319088"/>
                </a:cubicBezTo>
                <a:cubicBezTo>
                  <a:pt x="270022" y="320216"/>
                  <a:pt x="269140" y="321192"/>
                  <a:pt x="268087" y="321955"/>
                </a:cubicBezTo>
                <a:cubicBezTo>
                  <a:pt x="263972" y="322991"/>
                  <a:pt x="259715" y="323353"/>
                  <a:pt x="255483" y="323025"/>
                </a:cubicBezTo>
                <a:lnTo>
                  <a:pt x="251734" y="323025"/>
                </a:lnTo>
                <a:lnTo>
                  <a:pt x="166562" y="323025"/>
                </a:lnTo>
                <a:lnTo>
                  <a:pt x="166562" y="342398"/>
                </a:lnTo>
                <a:lnTo>
                  <a:pt x="251923" y="342398"/>
                </a:lnTo>
                <a:lnTo>
                  <a:pt x="255074" y="342398"/>
                </a:lnTo>
                <a:cubicBezTo>
                  <a:pt x="258688" y="342590"/>
                  <a:pt x="262315" y="342483"/>
                  <a:pt x="265913" y="342083"/>
                </a:cubicBezTo>
                <a:cubicBezTo>
                  <a:pt x="269174" y="342067"/>
                  <a:pt x="272398" y="341358"/>
                  <a:pt x="275366" y="340004"/>
                </a:cubicBezTo>
                <a:cubicBezTo>
                  <a:pt x="286016" y="336602"/>
                  <a:pt x="298400" y="328790"/>
                  <a:pt x="314092" y="311371"/>
                </a:cubicBezTo>
                <a:cubicBezTo>
                  <a:pt x="339899" y="282769"/>
                  <a:pt x="368604" y="256373"/>
                  <a:pt x="379412" y="246451"/>
                </a:cubicBezTo>
                <a:lnTo>
                  <a:pt x="382122" y="243931"/>
                </a:lnTo>
                <a:cubicBezTo>
                  <a:pt x="385412" y="241042"/>
                  <a:pt x="389656" y="239483"/>
                  <a:pt x="394033" y="239552"/>
                </a:cubicBezTo>
                <a:cubicBezTo>
                  <a:pt x="396591" y="239678"/>
                  <a:pt x="398964" y="240922"/>
                  <a:pt x="400524" y="242954"/>
                </a:cubicBezTo>
                <a:cubicBezTo>
                  <a:pt x="406605" y="250388"/>
                  <a:pt x="400524" y="259460"/>
                  <a:pt x="399011" y="260940"/>
                </a:cubicBezTo>
                <a:cubicBezTo>
                  <a:pt x="396364" y="263618"/>
                  <a:pt x="382185" y="277415"/>
                  <a:pt x="365768" y="293416"/>
                </a:cubicBezTo>
                <a:cubicBezTo>
                  <a:pt x="337882" y="320537"/>
                  <a:pt x="303189" y="354304"/>
                  <a:pt x="296730" y="361045"/>
                </a:cubicBezTo>
                <a:lnTo>
                  <a:pt x="296478" y="361329"/>
                </a:lnTo>
                <a:cubicBezTo>
                  <a:pt x="291184" y="366904"/>
                  <a:pt x="283149" y="375314"/>
                  <a:pt x="267079" y="375314"/>
                </a:cubicBezTo>
                <a:lnTo>
                  <a:pt x="177780" y="375314"/>
                </a:lnTo>
                <a:lnTo>
                  <a:pt x="117910" y="434344"/>
                </a:lnTo>
                <a:close/>
                <a:moveTo>
                  <a:pt x="185689" y="394561"/>
                </a:moveTo>
                <a:lnTo>
                  <a:pt x="267110" y="394561"/>
                </a:lnTo>
                <a:cubicBezTo>
                  <a:pt x="283836" y="394624"/>
                  <a:pt x="299736" y="387303"/>
                  <a:pt x="310563" y="374558"/>
                </a:cubicBezTo>
                <a:lnTo>
                  <a:pt x="310815" y="374275"/>
                </a:lnTo>
                <a:cubicBezTo>
                  <a:pt x="317117" y="367786"/>
                  <a:pt x="353007" y="332759"/>
                  <a:pt x="379318" y="307150"/>
                </a:cubicBezTo>
                <a:cubicBezTo>
                  <a:pt x="396490" y="290424"/>
                  <a:pt x="410071" y="277226"/>
                  <a:pt x="412844" y="274391"/>
                </a:cubicBezTo>
                <a:cubicBezTo>
                  <a:pt x="421604" y="265539"/>
                  <a:pt x="428221" y="246041"/>
                  <a:pt x="415554" y="230575"/>
                </a:cubicBezTo>
                <a:cubicBezTo>
                  <a:pt x="410610" y="224385"/>
                  <a:pt x="403268" y="220583"/>
                  <a:pt x="395356" y="220117"/>
                </a:cubicBezTo>
                <a:cubicBezTo>
                  <a:pt x="385660" y="219651"/>
                  <a:pt x="376176" y="223050"/>
                  <a:pt x="368982" y="229567"/>
                </a:cubicBezTo>
                <a:lnTo>
                  <a:pt x="366304" y="232024"/>
                </a:lnTo>
                <a:cubicBezTo>
                  <a:pt x="355338" y="242135"/>
                  <a:pt x="326160" y="268973"/>
                  <a:pt x="299723" y="298172"/>
                </a:cubicBezTo>
                <a:cubicBezTo>
                  <a:pt x="297076" y="301133"/>
                  <a:pt x="294556" y="303685"/>
                  <a:pt x="292192" y="305984"/>
                </a:cubicBezTo>
                <a:cubicBezTo>
                  <a:pt x="291789" y="301956"/>
                  <a:pt x="290645" y="298037"/>
                  <a:pt x="288821" y="294424"/>
                </a:cubicBezTo>
                <a:cubicBezTo>
                  <a:pt x="281132" y="279682"/>
                  <a:pt x="262983" y="277604"/>
                  <a:pt x="252899" y="278675"/>
                </a:cubicBezTo>
                <a:lnTo>
                  <a:pt x="157077" y="278675"/>
                </a:lnTo>
                <a:cubicBezTo>
                  <a:pt x="143623" y="278675"/>
                  <a:pt x="138171" y="284470"/>
                  <a:pt x="131869" y="291274"/>
                </a:cubicBezTo>
                <a:cubicBezTo>
                  <a:pt x="130483" y="292755"/>
                  <a:pt x="128939" y="294424"/>
                  <a:pt x="127048" y="296283"/>
                </a:cubicBezTo>
                <a:cubicBezTo>
                  <a:pt x="119486" y="303874"/>
                  <a:pt x="50857" y="371881"/>
                  <a:pt x="19221" y="403191"/>
                </a:cubicBezTo>
                <a:lnTo>
                  <a:pt x="19221" y="19341"/>
                </a:lnTo>
                <a:lnTo>
                  <a:pt x="434397" y="19341"/>
                </a:lnTo>
                <a:lnTo>
                  <a:pt x="434397" y="434218"/>
                </a:lnTo>
                <a:lnTo>
                  <a:pt x="145324" y="434218"/>
                </a:lnTo>
                <a:close/>
              </a:path>
            </a:pathLst>
          </a:custGeom>
          <a:solidFill>
            <a:srgbClr val="A61C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74" name="Google Shape;274;p20"/>
          <p:cNvSpPr/>
          <p:nvPr/>
        </p:nvSpPr>
        <p:spPr>
          <a:xfrm>
            <a:off x="5249702" y="3089184"/>
            <a:ext cx="274515" cy="274422"/>
          </a:xfrm>
          <a:custGeom>
            <a:avLst/>
            <a:gdLst/>
            <a:ahLst/>
            <a:cxnLst/>
            <a:rect l="l" t="t" r="r" b="b"/>
            <a:pathLst>
              <a:path w="453744" h="453590" extrusionOk="0">
                <a:moveTo>
                  <a:pt x="0" y="0"/>
                </a:moveTo>
                <a:lnTo>
                  <a:pt x="0" y="453590"/>
                </a:lnTo>
                <a:lnTo>
                  <a:pt x="453744" y="453590"/>
                </a:lnTo>
                <a:lnTo>
                  <a:pt x="453744" y="0"/>
                </a:lnTo>
                <a:close/>
                <a:moveTo>
                  <a:pt x="434397" y="434250"/>
                </a:moveTo>
                <a:lnTo>
                  <a:pt x="19347" y="434250"/>
                </a:lnTo>
                <a:lnTo>
                  <a:pt x="19347" y="19341"/>
                </a:lnTo>
                <a:lnTo>
                  <a:pt x="434397" y="19341"/>
                </a:lnTo>
                <a:close/>
                <a:moveTo>
                  <a:pt x="236325" y="215203"/>
                </a:moveTo>
                <a:lnTo>
                  <a:pt x="236325" y="254168"/>
                </a:lnTo>
                <a:lnTo>
                  <a:pt x="225423" y="254168"/>
                </a:lnTo>
                <a:lnTo>
                  <a:pt x="225423" y="215203"/>
                </a:lnTo>
                <a:close/>
                <a:moveTo>
                  <a:pt x="230874" y="268532"/>
                </a:moveTo>
                <a:cubicBezTo>
                  <a:pt x="235399" y="268513"/>
                  <a:pt x="239079" y="272167"/>
                  <a:pt x="239098" y="276690"/>
                </a:cubicBezTo>
                <a:cubicBezTo>
                  <a:pt x="239114" y="281213"/>
                  <a:pt x="235462" y="284892"/>
                  <a:pt x="230937" y="284911"/>
                </a:cubicBezTo>
                <a:cubicBezTo>
                  <a:pt x="226412" y="284927"/>
                  <a:pt x="222732" y="281276"/>
                  <a:pt x="222713" y="276753"/>
                </a:cubicBezTo>
                <a:cubicBezTo>
                  <a:pt x="222713" y="276731"/>
                  <a:pt x="222713" y="276712"/>
                  <a:pt x="222713" y="276690"/>
                </a:cubicBezTo>
                <a:cubicBezTo>
                  <a:pt x="222713" y="272186"/>
                  <a:pt x="226368" y="268532"/>
                  <a:pt x="230874" y="268532"/>
                </a:cubicBezTo>
                <a:close/>
                <a:moveTo>
                  <a:pt x="293390" y="80670"/>
                </a:moveTo>
                <a:lnTo>
                  <a:pt x="264779" y="80670"/>
                </a:lnTo>
                <a:lnTo>
                  <a:pt x="264779" y="69456"/>
                </a:lnTo>
                <a:lnTo>
                  <a:pt x="293390" y="69456"/>
                </a:lnTo>
                <a:close/>
                <a:moveTo>
                  <a:pt x="215592" y="172805"/>
                </a:moveTo>
                <a:lnTo>
                  <a:pt x="131334" y="172805"/>
                </a:lnTo>
                <a:lnTo>
                  <a:pt x="130514" y="100073"/>
                </a:lnTo>
                <a:lnTo>
                  <a:pt x="323041" y="100073"/>
                </a:lnTo>
                <a:lnTo>
                  <a:pt x="323041" y="172805"/>
                </a:lnTo>
                <a:lnTo>
                  <a:pt x="246251" y="172805"/>
                </a:lnTo>
                <a:lnTo>
                  <a:pt x="239949" y="161812"/>
                </a:lnTo>
                <a:cubicBezTo>
                  <a:pt x="237085" y="156835"/>
                  <a:pt x="230726" y="155125"/>
                  <a:pt x="225750" y="157988"/>
                </a:cubicBezTo>
                <a:cubicBezTo>
                  <a:pt x="224159" y="158905"/>
                  <a:pt x="222839" y="160221"/>
                  <a:pt x="221925" y="161812"/>
                </a:cubicBezTo>
                <a:close/>
                <a:moveTo>
                  <a:pt x="257531" y="192240"/>
                </a:moveTo>
                <a:lnTo>
                  <a:pt x="323261" y="192240"/>
                </a:lnTo>
                <a:lnTo>
                  <a:pt x="323419" y="279367"/>
                </a:lnTo>
                <a:lnTo>
                  <a:pt x="307853" y="279367"/>
                </a:lnTo>
                <a:close/>
                <a:moveTo>
                  <a:pt x="154021" y="279367"/>
                </a:moveTo>
                <a:lnTo>
                  <a:pt x="132437" y="279367"/>
                </a:lnTo>
                <a:lnTo>
                  <a:pt x="131586" y="192240"/>
                </a:lnTo>
                <a:lnTo>
                  <a:pt x="204374" y="192240"/>
                </a:lnTo>
                <a:close/>
                <a:moveTo>
                  <a:pt x="323450" y="298803"/>
                </a:moveTo>
                <a:lnTo>
                  <a:pt x="323450" y="376102"/>
                </a:lnTo>
                <a:lnTo>
                  <a:pt x="133287" y="376102"/>
                </a:lnTo>
                <a:lnTo>
                  <a:pt x="132563" y="298803"/>
                </a:lnTo>
                <a:lnTo>
                  <a:pt x="143717" y="298803"/>
                </a:lnTo>
                <a:cubicBezTo>
                  <a:pt x="143074" y="304526"/>
                  <a:pt x="147193" y="309686"/>
                  <a:pt x="152915" y="310328"/>
                </a:cubicBezTo>
                <a:cubicBezTo>
                  <a:pt x="153303" y="310372"/>
                  <a:pt x="153693" y="310394"/>
                  <a:pt x="154084" y="310394"/>
                </a:cubicBezTo>
                <a:lnTo>
                  <a:pt x="307695" y="310394"/>
                </a:lnTo>
                <a:cubicBezTo>
                  <a:pt x="313455" y="310379"/>
                  <a:pt x="318113" y="305698"/>
                  <a:pt x="318097" y="299940"/>
                </a:cubicBezTo>
                <a:cubicBezTo>
                  <a:pt x="318094" y="299559"/>
                  <a:pt x="318072" y="299181"/>
                  <a:pt x="318031" y="298803"/>
                </a:cubicBezTo>
                <a:close/>
                <a:moveTo>
                  <a:pt x="348658" y="100073"/>
                </a:moveTo>
                <a:lnTo>
                  <a:pt x="348658" y="80701"/>
                </a:lnTo>
                <a:lnTo>
                  <a:pt x="306403" y="80701"/>
                </a:lnTo>
                <a:lnTo>
                  <a:pt x="306403" y="55880"/>
                </a:lnTo>
                <a:lnTo>
                  <a:pt x="251229" y="55880"/>
                </a:lnTo>
                <a:lnTo>
                  <a:pt x="251229" y="80701"/>
                </a:lnTo>
                <a:lnTo>
                  <a:pt x="105117" y="80701"/>
                </a:lnTo>
                <a:lnTo>
                  <a:pt x="105117" y="100073"/>
                </a:lnTo>
                <a:lnTo>
                  <a:pt x="111167" y="100073"/>
                </a:lnTo>
                <a:lnTo>
                  <a:pt x="112270" y="172805"/>
                </a:lnTo>
                <a:lnTo>
                  <a:pt x="104771" y="172805"/>
                </a:lnTo>
                <a:lnTo>
                  <a:pt x="104771" y="192240"/>
                </a:lnTo>
                <a:lnTo>
                  <a:pt x="112554" y="192240"/>
                </a:lnTo>
                <a:lnTo>
                  <a:pt x="113846" y="279367"/>
                </a:lnTo>
                <a:lnTo>
                  <a:pt x="104771" y="279367"/>
                </a:lnTo>
                <a:lnTo>
                  <a:pt x="104771" y="298803"/>
                </a:lnTo>
                <a:lnTo>
                  <a:pt x="114224" y="298803"/>
                </a:lnTo>
                <a:lnTo>
                  <a:pt x="115390" y="376511"/>
                </a:lnTo>
                <a:lnTo>
                  <a:pt x="104865" y="376511"/>
                </a:lnTo>
                <a:lnTo>
                  <a:pt x="104865" y="395915"/>
                </a:lnTo>
                <a:lnTo>
                  <a:pt x="348532" y="395915"/>
                </a:lnTo>
                <a:lnTo>
                  <a:pt x="348532" y="376511"/>
                </a:lnTo>
                <a:lnTo>
                  <a:pt x="341443" y="376511"/>
                </a:lnTo>
                <a:lnTo>
                  <a:pt x="341758" y="298803"/>
                </a:lnTo>
                <a:lnTo>
                  <a:pt x="348532" y="298803"/>
                </a:lnTo>
                <a:lnTo>
                  <a:pt x="348532" y="279367"/>
                </a:lnTo>
                <a:lnTo>
                  <a:pt x="341632" y="279367"/>
                </a:lnTo>
                <a:lnTo>
                  <a:pt x="342010" y="192240"/>
                </a:lnTo>
                <a:lnTo>
                  <a:pt x="348312" y="192240"/>
                </a:lnTo>
                <a:lnTo>
                  <a:pt x="348312" y="172805"/>
                </a:lnTo>
                <a:lnTo>
                  <a:pt x="342010" y="172805"/>
                </a:lnTo>
                <a:lnTo>
                  <a:pt x="342325" y="100073"/>
                </a:lnTo>
                <a:close/>
                <a:moveTo>
                  <a:pt x="298746" y="294771"/>
                </a:moveTo>
                <a:lnTo>
                  <a:pt x="163253" y="294771"/>
                </a:lnTo>
                <a:lnTo>
                  <a:pt x="231000" y="177436"/>
                </a:lnTo>
                <a:close/>
              </a:path>
            </a:pathLst>
          </a:custGeom>
          <a:solidFill>
            <a:srgbClr val="A61C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75" name="Google Shape;275;p20"/>
          <p:cNvSpPr/>
          <p:nvPr/>
        </p:nvSpPr>
        <p:spPr>
          <a:xfrm>
            <a:off x="5249700" y="3845708"/>
            <a:ext cx="274515" cy="274422"/>
          </a:xfrm>
          <a:custGeom>
            <a:avLst/>
            <a:gdLst/>
            <a:ahLst/>
            <a:cxnLst/>
            <a:rect l="l" t="t" r="r" b="b"/>
            <a:pathLst>
              <a:path w="453744" h="453590" extrusionOk="0">
                <a:moveTo>
                  <a:pt x="0" y="0"/>
                </a:moveTo>
                <a:lnTo>
                  <a:pt x="0" y="453590"/>
                </a:lnTo>
                <a:lnTo>
                  <a:pt x="453744" y="453590"/>
                </a:lnTo>
                <a:lnTo>
                  <a:pt x="453744" y="0"/>
                </a:lnTo>
                <a:close/>
                <a:moveTo>
                  <a:pt x="214804" y="434218"/>
                </a:moveTo>
                <a:lnTo>
                  <a:pt x="19442" y="434218"/>
                </a:lnTo>
                <a:lnTo>
                  <a:pt x="19442" y="240151"/>
                </a:lnTo>
                <a:lnTo>
                  <a:pt x="214804" y="240151"/>
                </a:lnTo>
                <a:close/>
                <a:moveTo>
                  <a:pt x="214804" y="220747"/>
                </a:moveTo>
                <a:lnTo>
                  <a:pt x="19442" y="220747"/>
                </a:lnTo>
                <a:lnTo>
                  <a:pt x="19442" y="19341"/>
                </a:lnTo>
                <a:lnTo>
                  <a:pt x="214804" y="19341"/>
                </a:lnTo>
                <a:close/>
                <a:moveTo>
                  <a:pt x="434271" y="434218"/>
                </a:moveTo>
                <a:lnTo>
                  <a:pt x="234182" y="434218"/>
                </a:lnTo>
                <a:lnTo>
                  <a:pt x="234182" y="427603"/>
                </a:lnTo>
                <a:lnTo>
                  <a:pt x="274610" y="406908"/>
                </a:lnTo>
                <a:cubicBezTo>
                  <a:pt x="274562" y="407557"/>
                  <a:pt x="274562" y="408212"/>
                  <a:pt x="274610" y="408861"/>
                </a:cubicBezTo>
                <a:cubicBezTo>
                  <a:pt x="274610" y="409901"/>
                  <a:pt x="274610" y="411791"/>
                  <a:pt x="274610" y="412011"/>
                </a:cubicBezTo>
                <a:lnTo>
                  <a:pt x="274326" y="412421"/>
                </a:lnTo>
                <a:cubicBezTo>
                  <a:pt x="273948" y="412925"/>
                  <a:pt x="273507" y="413523"/>
                  <a:pt x="273034" y="414247"/>
                </a:cubicBezTo>
                <a:cubicBezTo>
                  <a:pt x="271774" y="416024"/>
                  <a:pt x="271103" y="418150"/>
                  <a:pt x="271112" y="420327"/>
                </a:cubicBezTo>
                <a:cubicBezTo>
                  <a:pt x="271112" y="428265"/>
                  <a:pt x="278549" y="433368"/>
                  <a:pt x="290018" y="433368"/>
                </a:cubicBezTo>
                <a:cubicBezTo>
                  <a:pt x="301488" y="433368"/>
                  <a:pt x="308924" y="428265"/>
                  <a:pt x="308924" y="420327"/>
                </a:cubicBezTo>
                <a:cubicBezTo>
                  <a:pt x="308940" y="418153"/>
                  <a:pt x="308281" y="416027"/>
                  <a:pt x="307034" y="414247"/>
                </a:cubicBezTo>
                <a:lnTo>
                  <a:pt x="305679" y="412326"/>
                </a:lnTo>
                <a:lnTo>
                  <a:pt x="305490" y="412137"/>
                </a:lnTo>
                <a:cubicBezTo>
                  <a:pt x="305433" y="411025"/>
                  <a:pt x="305433" y="409910"/>
                  <a:pt x="305490" y="408798"/>
                </a:cubicBezTo>
                <a:cubicBezTo>
                  <a:pt x="305543" y="404407"/>
                  <a:pt x="303842" y="400180"/>
                  <a:pt x="300763" y="397049"/>
                </a:cubicBezTo>
                <a:cubicBezTo>
                  <a:pt x="300051" y="396331"/>
                  <a:pt x="299270" y="395688"/>
                  <a:pt x="298431" y="395127"/>
                </a:cubicBezTo>
                <a:lnTo>
                  <a:pt x="298431" y="394182"/>
                </a:lnTo>
                <a:lnTo>
                  <a:pt x="298999" y="393867"/>
                </a:lnTo>
                <a:cubicBezTo>
                  <a:pt x="306810" y="394945"/>
                  <a:pt x="314530" y="396598"/>
                  <a:pt x="322095" y="398813"/>
                </a:cubicBezTo>
                <a:cubicBezTo>
                  <a:pt x="331334" y="401727"/>
                  <a:pt x="340992" y="403090"/>
                  <a:pt x="350675" y="402845"/>
                </a:cubicBezTo>
                <a:cubicBezTo>
                  <a:pt x="354736" y="402851"/>
                  <a:pt x="358798" y="402640"/>
                  <a:pt x="362838" y="402215"/>
                </a:cubicBezTo>
                <a:cubicBezTo>
                  <a:pt x="363878" y="402215"/>
                  <a:pt x="364854" y="401994"/>
                  <a:pt x="365989" y="401837"/>
                </a:cubicBezTo>
                <a:cubicBezTo>
                  <a:pt x="366461" y="401837"/>
                  <a:pt x="367690" y="401585"/>
                  <a:pt x="368415" y="401553"/>
                </a:cubicBezTo>
                <a:lnTo>
                  <a:pt x="368415" y="401553"/>
                </a:lnTo>
                <a:cubicBezTo>
                  <a:pt x="369887" y="403377"/>
                  <a:pt x="371736" y="404858"/>
                  <a:pt x="373835" y="405900"/>
                </a:cubicBezTo>
                <a:cubicBezTo>
                  <a:pt x="376598" y="407217"/>
                  <a:pt x="379629" y="407863"/>
                  <a:pt x="382689" y="407790"/>
                </a:cubicBezTo>
                <a:cubicBezTo>
                  <a:pt x="394927" y="407138"/>
                  <a:pt x="406473" y="401897"/>
                  <a:pt x="415018" y="393111"/>
                </a:cubicBezTo>
                <a:cubicBezTo>
                  <a:pt x="418976" y="389117"/>
                  <a:pt x="420993" y="383596"/>
                  <a:pt x="420533" y="377992"/>
                </a:cubicBezTo>
                <a:cubicBezTo>
                  <a:pt x="419493" y="369015"/>
                  <a:pt x="411773" y="364006"/>
                  <a:pt x="408496" y="361896"/>
                </a:cubicBezTo>
                <a:lnTo>
                  <a:pt x="407992" y="361549"/>
                </a:lnTo>
                <a:cubicBezTo>
                  <a:pt x="405187" y="358399"/>
                  <a:pt x="389086" y="337641"/>
                  <a:pt x="386470" y="329231"/>
                </a:cubicBezTo>
                <a:cubicBezTo>
                  <a:pt x="386291" y="328125"/>
                  <a:pt x="386291" y="326998"/>
                  <a:pt x="386470" y="325892"/>
                </a:cubicBezTo>
                <a:cubicBezTo>
                  <a:pt x="386842" y="322348"/>
                  <a:pt x="386332" y="318767"/>
                  <a:pt x="384989" y="315466"/>
                </a:cubicBezTo>
                <a:cubicBezTo>
                  <a:pt x="383382" y="311623"/>
                  <a:pt x="379664" y="307528"/>
                  <a:pt x="373709" y="301196"/>
                </a:cubicBezTo>
                <a:cubicBezTo>
                  <a:pt x="370999" y="298330"/>
                  <a:pt x="369896" y="297133"/>
                  <a:pt x="369518" y="296692"/>
                </a:cubicBezTo>
                <a:cubicBezTo>
                  <a:pt x="369140" y="296251"/>
                  <a:pt x="369014" y="294141"/>
                  <a:pt x="368856" y="293101"/>
                </a:cubicBezTo>
                <a:cubicBezTo>
                  <a:pt x="368699" y="292062"/>
                  <a:pt x="368321" y="290109"/>
                  <a:pt x="367974" y="288439"/>
                </a:cubicBezTo>
                <a:cubicBezTo>
                  <a:pt x="370217" y="285919"/>
                  <a:pt x="372048" y="283059"/>
                  <a:pt x="373394" y="279966"/>
                </a:cubicBezTo>
                <a:cubicBezTo>
                  <a:pt x="379002" y="267020"/>
                  <a:pt x="371787" y="258357"/>
                  <a:pt x="366020" y="251396"/>
                </a:cubicBezTo>
                <a:cubicBezTo>
                  <a:pt x="363572" y="248441"/>
                  <a:pt x="359479" y="247430"/>
                  <a:pt x="355937" y="248908"/>
                </a:cubicBezTo>
                <a:cubicBezTo>
                  <a:pt x="352871" y="249727"/>
                  <a:pt x="350977" y="252795"/>
                  <a:pt x="351620" y="255900"/>
                </a:cubicBezTo>
                <a:cubicBezTo>
                  <a:pt x="349730" y="260909"/>
                  <a:pt x="322095" y="278674"/>
                  <a:pt x="317400" y="281100"/>
                </a:cubicBezTo>
                <a:cubicBezTo>
                  <a:pt x="306343" y="285976"/>
                  <a:pt x="294619" y="289161"/>
                  <a:pt x="282613" y="290550"/>
                </a:cubicBezTo>
                <a:lnTo>
                  <a:pt x="282613" y="286140"/>
                </a:lnTo>
                <a:lnTo>
                  <a:pt x="266007" y="286140"/>
                </a:lnTo>
                <a:lnTo>
                  <a:pt x="266007" y="290928"/>
                </a:lnTo>
                <a:lnTo>
                  <a:pt x="234182" y="290928"/>
                </a:lnTo>
                <a:lnTo>
                  <a:pt x="234182" y="240151"/>
                </a:lnTo>
                <a:lnTo>
                  <a:pt x="434271" y="240151"/>
                </a:lnTo>
                <a:close/>
                <a:moveTo>
                  <a:pt x="234245" y="407097"/>
                </a:moveTo>
                <a:lnTo>
                  <a:pt x="234245" y="308000"/>
                </a:lnTo>
                <a:lnTo>
                  <a:pt x="266165" y="307528"/>
                </a:lnTo>
                <a:cubicBezTo>
                  <a:pt x="266890" y="346965"/>
                  <a:pt x="270514" y="371660"/>
                  <a:pt x="277824" y="386465"/>
                </a:cubicBezTo>
                <a:close/>
                <a:moveTo>
                  <a:pt x="353668" y="292408"/>
                </a:moveTo>
                <a:cubicBezTo>
                  <a:pt x="354418" y="294708"/>
                  <a:pt x="354966" y="297070"/>
                  <a:pt x="355307" y="299464"/>
                </a:cubicBezTo>
                <a:cubicBezTo>
                  <a:pt x="355635" y="302308"/>
                  <a:pt x="356375" y="305090"/>
                  <a:pt x="357513" y="307717"/>
                </a:cubicBezTo>
                <a:cubicBezTo>
                  <a:pt x="359425" y="310826"/>
                  <a:pt x="361760" y="313654"/>
                  <a:pt x="364445" y="316127"/>
                </a:cubicBezTo>
                <a:lnTo>
                  <a:pt x="364791" y="316505"/>
                </a:lnTo>
                <a:cubicBezTo>
                  <a:pt x="366550" y="318124"/>
                  <a:pt x="368078" y="319979"/>
                  <a:pt x="369329" y="322017"/>
                </a:cubicBezTo>
                <a:cubicBezTo>
                  <a:pt x="369638" y="323038"/>
                  <a:pt x="369701" y="324119"/>
                  <a:pt x="369518" y="325167"/>
                </a:cubicBezTo>
                <a:cubicBezTo>
                  <a:pt x="369263" y="328176"/>
                  <a:pt x="369553" y="331206"/>
                  <a:pt x="370369" y="334113"/>
                </a:cubicBezTo>
                <a:cubicBezTo>
                  <a:pt x="374244" y="347059"/>
                  <a:pt x="394600" y="371912"/>
                  <a:pt x="396396" y="373771"/>
                </a:cubicBezTo>
                <a:cubicBezTo>
                  <a:pt x="397294" y="374596"/>
                  <a:pt x="398274" y="375327"/>
                  <a:pt x="399326" y="375944"/>
                </a:cubicBezTo>
                <a:cubicBezTo>
                  <a:pt x="400398" y="376637"/>
                  <a:pt x="403706" y="378779"/>
                  <a:pt x="403832" y="379913"/>
                </a:cubicBezTo>
                <a:cubicBezTo>
                  <a:pt x="403549" y="380770"/>
                  <a:pt x="403060" y="381548"/>
                  <a:pt x="402414" y="382181"/>
                </a:cubicBezTo>
                <a:cubicBezTo>
                  <a:pt x="397020" y="387429"/>
                  <a:pt x="389971" y="390648"/>
                  <a:pt x="382469" y="391285"/>
                </a:cubicBezTo>
                <a:cubicBezTo>
                  <a:pt x="381712" y="391285"/>
                  <a:pt x="381271" y="391285"/>
                  <a:pt x="381145" y="391285"/>
                </a:cubicBezTo>
                <a:lnTo>
                  <a:pt x="381145" y="391285"/>
                </a:lnTo>
                <a:lnTo>
                  <a:pt x="380830" y="390938"/>
                </a:lnTo>
                <a:cubicBezTo>
                  <a:pt x="379358" y="389114"/>
                  <a:pt x="377509" y="387634"/>
                  <a:pt x="375410" y="386591"/>
                </a:cubicBezTo>
                <a:cubicBezTo>
                  <a:pt x="373201" y="385492"/>
                  <a:pt x="370756" y="384941"/>
                  <a:pt x="368289" y="384985"/>
                </a:cubicBezTo>
                <a:cubicBezTo>
                  <a:pt x="366506" y="385029"/>
                  <a:pt x="364725" y="385196"/>
                  <a:pt x="362964" y="385489"/>
                </a:cubicBezTo>
                <a:lnTo>
                  <a:pt x="360947" y="385741"/>
                </a:lnTo>
                <a:cubicBezTo>
                  <a:pt x="357453" y="386112"/>
                  <a:pt x="353939" y="386304"/>
                  <a:pt x="350423" y="386308"/>
                </a:cubicBezTo>
                <a:cubicBezTo>
                  <a:pt x="342252" y="386538"/>
                  <a:pt x="334101" y="385375"/>
                  <a:pt x="326318" y="382874"/>
                </a:cubicBezTo>
                <a:cubicBezTo>
                  <a:pt x="317136" y="380216"/>
                  <a:pt x="307758" y="378278"/>
                  <a:pt x="298274" y="377078"/>
                </a:cubicBezTo>
                <a:lnTo>
                  <a:pt x="295564" y="376700"/>
                </a:lnTo>
                <a:lnTo>
                  <a:pt x="292413" y="378433"/>
                </a:lnTo>
                <a:cubicBezTo>
                  <a:pt x="286615" y="366148"/>
                  <a:pt x="283464" y="342776"/>
                  <a:pt x="282802" y="307213"/>
                </a:cubicBezTo>
                <a:cubicBezTo>
                  <a:pt x="297165" y="305770"/>
                  <a:pt x="311205" y="302047"/>
                  <a:pt x="324396" y="296188"/>
                </a:cubicBezTo>
                <a:cubicBezTo>
                  <a:pt x="324742" y="295999"/>
                  <a:pt x="352156" y="281194"/>
                  <a:pt x="361168" y="268626"/>
                </a:cubicBezTo>
                <a:cubicBezTo>
                  <a:pt x="362245" y="270872"/>
                  <a:pt x="362523" y="273414"/>
                  <a:pt x="361955" y="275839"/>
                </a:cubicBezTo>
                <a:cubicBezTo>
                  <a:pt x="361035" y="278599"/>
                  <a:pt x="359243" y="280986"/>
                  <a:pt x="356851" y="282643"/>
                </a:cubicBezTo>
                <a:lnTo>
                  <a:pt x="351683" y="286990"/>
                </a:lnTo>
                <a:close/>
                <a:moveTo>
                  <a:pt x="295406" y="420043"/>
                </a:moveTo>
                <a:lnTo>
                  <a:pt x="295406" y="420043"/>
                </a:lnTo>
                <a:cubicBezTo>
                  <a:pt x="293784" y="421618"/>
                  <a:pt x="291754" y="422708"/>
                  <a:pt x="289546" y="423193"/>
                </a:cubicBezTo>
                <a:cubicBezTo>
                  <a:pt x="288852" y="423193"/>
                  <a:pt x="287151" y="422941"/>
                  <a:pt x="284126" y="420264"/>
                </a:cubicBezTo>
                <a:cubicBezTo>
                  <a:pt x="284476" y="419766"/>
                  <a:pt x="284781" y="419240"/>
                  <a:pt x="285040" y="418689"/>
                </a:cubicBezTo>
                <a:cubicBezTo>
                  <a:pt x="286297" y="415728"/>
                  <a:pt x="287349" y="412688"/>
                  <a:pt x="288191" y="409586"/>
                </a:cubicBezTo>
                <a:cubicBezTo>
                  <a:pt x="288191" y="409239"/>
                  <a:pt x="288411" y="408735"/>
                  <a:pt x="288569" y="408137"/>
                </a:cubicBezTo>
                <a:cubicBezTo>
                  <a:pt x="288840" y="406804"/>
                  <a:pt x="289186" y="405491"/>
                  <a:pt x="289609" y="404199"/>
                </a:cubicBezTo>
                <a:lnTo>
                  <a:pt x="290270" y="404199"/>
                </a:lnTo>
                <a:cubicBezTo>
                  <a:pt x="290850" y="405853"/>
                  <a:pt x="291304" y="407548"/>
                  <a:pt x="291625" y="409271"/>
                </a:cubicBezTo>
                <a:lnTo>
                  <a:pt x="291625" y="409271"/>
                </a:lnTo>
                <a:cubicBezTo>
                  <a:pt x="292268" y="411986"/>
                  <a:pt x="293198" y="414626"/>
                  <a:pt x="294398" y="417145"/>
                </a:cubicBezTo>
                <a:cubicBezTo>
                  <a:pt x="294798" y="418122"/>
                  <a:pt x="295135" y="419120"/>
                  <a:pt x="295406" y="420138"/>
                </a:cubicBezTo>
                <a:close/>
                <a:moveTo>
                  <a:pt x="434271" y="220747"/>
                </a:moveTo>
                <a:lnTo>
                  <a:pt x="234182" y="220747"/>
                </a:lnTo>
                <a:lnTo>
                  <a:pt x="234182" y="19341"/>
                </a:lnTo>
                <a:lnTo>
                  <a:pt x="434271" y="19341"/>
                </a:lnTo>
                <a:close/>
                <a:moveTo>
                  <a:pt x="77830" y="357360"/>
                </a:moveTo>
                <a:cubicBezTo>
                  <a:pt x="72631" y="355659"/>
                  <a:pt x="58703" y="347563"/>
                  <a:pt x="47612" y="340224"/>
                </a:cubicBezTo>
                <a:lnTo>
                  <a:pt x="37434" y="349422"/>
                </a:lnTo>
                <a:cubicBezTo>
                  <a:pt x="41968" y="358453"/>
                  <a:pt x="44839" y="368227"/>
                  <a:pt x="45910" y="378275"/>
                </a:cubicBezTo>
                <a:cubicBezTo>
                  <a:pt x="46288" y="384922"/>
                  <a:pt x="40144" y="402939"/>
                  <a:pt x="36205" y="412736"/>
                </a:cubicBezTo>
                <a:lnTo>
                  <a:pt x="47139" y="420988"/>
                </a:lnTo>
                <a:lnTo>
                  <a:pt x="76569" y="398088"/>
                </a:lnTo>
                <a:cubicBezTo>
                  <a:pt x="89009" y="409060"/>
                  <a:pt x="104679" y="415693"/>
                  <a:pt x="121219" y="416988"/>
                </a:cubicBezTo>
                <a:cubicBezTo>
                  <a:pt x="146238" y="418815"/>
                  <a:pt x="171919" y="408263"/>
                  <a:pt x="197757" y="385646"/>
                </a:cubicBezTo>
                <a:lnTo>
                  <a:pt x="202609" y="381394"/>
                </a:lnTo>
                <a:lnTo>
                  <a:pt x="198860" y="376165"/>
                </a:lnTo>
                <a:cubicBezTo>
                  <a:pt x="198356" y="375598"/>
                  <a:pt x="150271" y="310583"/>
                  <a:pt x="77830" y="357360"/>
                </a:cubicBezTo>
                <a:close/>
                <a:moveTo>
                  <a:pt x="122479" y="402908"/>
                </a:moveTo>
                <a:cubicBezTo>
                  <a:pt x="107298" y="401670"/>
                  <a:pt x="93084" y="394951"/>
                  <a:pt x="82493" y="384008"/>
                </a:cubicBezTo>
                <a:lnTo>
                  <a:pt x="78208" y="378937"/>
                </a:lnTo>
                <a:lnTo>
                  <a:pt x="57285" y="395190"/>
                </a:lnTo>
                <a:cubicBezTo>
                  <a:pt x="59122" y="389445"/>
                  <a:pt x="60087" y="383457"/>
                  <a:pt x="60153" y="377425"/>
                </a:cubicBezTo>
                <a:cubicBezTo>
                  <a:pt x="59828" y="372615"/>
                  <a:pt x="59037" y="367846"/>
                  <a:pt x="57789" y="363187"/>
                </a:cubicBezTo>
                <a:cubicBezTo>
                  <a:pt x="77672" y="374558"/>
                  <a:pt x="81327" y="372133"/>
                  <a:pt x="83943" y="370400"/>
                </a:cubicBezTo>
                <a:cubicBezTo>
                  <a:pt x="109938" y="352981"/>
                  <a:pt x="132059" y="352288"/>
                  <a:pt x="149105" y="357517"/>
                </a:cubicBezTo>
                <a:cubicBezTo>
                  <a:pt x="145800" y="362428"/>
                  <a:pt x="142819" y="367553"/>
                  <a:pt x="140188" y="372857"/>
                </a:cubicBezTo>
                <a:cubicBezTo>
                  <a:pt x="137541" y="378716"/>
                  <a:pt x="140787" y="387473"/>
                  <a:pt x="149641" y="398907"/>
                </a:cubicBezTo>
                <a:cubicBezTo>
                  <a:pt x="140954" y="402079"/>
                  <a:pt x="131712" y="403440"/>
                  <a:pt x="122479" y="402908"/>
                </a:cubicBezTo>
                <a:close/>
                <a:moveTo>
                  <a:pt x="163285" y="392922"/>
                </a:moveTo>
                <a:cubicBezTo>
                  <a:pt x="159261" y="388456"/>
                  <a:pt x="155965" y="383388"/>
                  <a:pt x="153517" y="377897"/>
                </a:cubicBezTo>
                <a:cubicBezTo>
                  <a:pt x="156220" y="372823"/>
                  <a:pt x="159185" y="367890"/>
                  <a:pt x="162403" y="363124"/>
                </a:cubicBezTo>
                <a:cubicBezTo>
                  <a:pt x="170173" y="367440"/>
                  <a:pt x="177216" y="372958"/>
                  <a:pt x="183262" y="379472"/>
                </a:cubicBezTo>
                <a:cubicBezTo>
                  <a:pt x="177030" y="384556"/>
                  <a:pt x="170343" y="389061"/>
                  <a:pt x="163285" y="392922"/>
                </a:cubicBezTo>
                <a:close/>
                <a:moveTo>
                  <a:pt x="114791" y="332223"/>
                </a:moveTo>
                <a:cubicBezTo>
                  <a:pt x="131327" y="330913"/>
                  <a:pt x="146991" y="324282"/>
                  <a:pt x="159441" y="313324"/>
                </a:cubicBezTo>
                <a:lnTo>
                  <a:pt x="188871" y="336192"/>
                </a:lnTo>
                <a:lnTo>
                  <a:pt x="199805" y="327971"/>
                </a:lnTo>
                <a:cubicBezTo>
                  <a:pt x="195835" y="318143"/>
                  <a:pt x="189722" y="300126"/>
                  <a:pt x="190100" y="293479"/>
                </a:cubicBezTo>
                <a:cubicBezTo>
                  <a:pt x="191162" y="283440"/>
                  <a:pt x="194035" y="273676"/>
                  <a:pt x="198576" y="264657"/>
                </a:cubicBezTo>
                <a:lnTo>
                  <a:pt x="188398" y="255459"/>
                </a:lnTo>
                <a:cubicBezTo>
                  <a:pt x="177307" y="262767"/>
                  <a:pt x="163380" y="270863"/>
                  <a:pt x="158180" y="272595"/>
                </a:cubicBezTo>
                <a:cubicBezTo>
                  <a:pt x="85707" y="225819"/>
                  <a:pt x="37623" y="290739"/>
                  <a:pt x="37150" y="291495"/>
                </a:cubicBezTo>
                <a:lnTo>
                  <a:pt x="33369" y="296724"/>
                </a:lnTo>
                <a:lnTo>
                  <a:pt x="38222" y="300976"/>
                </a:lnTo>
                <a:cubicBezTo>
                  <a:pt x="63934" y="323498"/>
                  <a:pt x="89709" y="334050"/>
                  <a:pt x="114665" y="332223"/>
                </a:cubicBezTo>
                <a:close/>
                <a:moveTo>
                  <a:pt x="95885" y="288124"/>
                </a:moveTo>
                <a:cubicBezTo>
                  <a:pt x="93235" y="282829"/>
                  <a:pt x="90257" y="277707"/>
                  <a:pt x="86968" y="272784"/>
                </a:cubicBezTo>
                <a:cubicBezTo>
                  <a:pt x="104015" y="267587"/>
                  <a:pt x="126103" y="268280"/>
                  <a:pt x="152130" y="285667"/>
                </a:cubicBezTo>
                <a:cubicBezTo>
                  <a:pt x="154746" y="287400"/>
                  <a:pt x="158432" y="289857"/>
                  <a:pt x="178284" y="278486"/>
                </a:cubicBezTo>
                <a:cubicBezTo>
                  <a:pt x="177033" y="283144"/>
                  <a:pt x="176242" y="287910"/>
                  <a:pt x="175920" y="292723"/>
                </a:cubicBezTo>
                <a:cubicBezTo>
                  <a:pt x="175990" y="298752"/>
                  <a:pt x="176945" y="304737"/>
                  <a:pt x="178756" y="310489"/>
                </a:cubicBezTo>
                <a:lnTo>
                  <a:pt x="157897" y="294267"/>
                </a:lnTo>
                <a:lnTo>
                  <a:pt x="153485" y="299369"/>
                </a:lnTo>
                <a:cubicBezTo>
                  <a:pt x="142901" y="310325"/>
                  <a:pt x="128684" y="317044"/>
                  <a:pt x="113499" y="318269"/>
                </a:cubicBezTo>
                <a:cubicBezTo>
                  <a:pt x="104248" y="318833"/>
                  <a:pt x="94981" y="317482"/>
                  <a:pt x="86274" y="314300"/>
                </a:cubicBezTo>
                <a:cubicBezTo>
                  <a:pt x="95192" y="302677"/>
                  <a:pt x="98437" y="293920"/>
                  <a:pt x="95791" y="288030"/>
                </a:cubicBezTo>
                <a:close/>
                <a:moveTo>
                  <a:pt x="73828" y="278391"/>
                </a:moveTo>
                <a:cubicBezTo>
                  <a:pt x="76727" y="282832"/>
                  <a:pt x="80760" y="289195"/>
                  <a:pt x="82714" y="293164"/>
                </a:cubicBezTo>
                <a:cubicBezTo>
                  <a:pt x="80262" y="298667"/>
                  <a:pt x="76954" y="303751"/>
                  <a:pt x="72914" y="308221"/>
                </a:cubicBezTo>
                <a:cubicBezTo>
                  <a:pt x="65868" y="304356"/>
                  <a:pt x="59192" y="299855"/>
                  <a:pt x="52968" y="294771"/>
                </a:cubicBezTo>
                <a:cubicBezTo>
                  <a:pt x="58933" y="288222"/>
                  <a:pt x="65900" y="282662"/>
                  <a:pt x="73607" y="278296"/>
                </a:cubicBezTo>
                <a:close/>
                <a:moveTo>
                  <a:pt x="271679" y="139164"/>
                </a:moveTo>
                <a:lnTo>
                  <a:pt x="271679" y="155418"/>
                </a:lnTo>
                <a:cubicBezTo>
                  <a:pt x="271679" y="173845"/>
                  <a:pt x="286174" y="187232"/>
                  <a:pt x="306151" y="187232"/>
                </a:cubicBezTo>
                <a:lnTo>
                  <a:pt x="322410" y="187232"/>
                </a:lnTo>
                <a:cubicBezTo>
                  <a:pt x="323844" y="187232"/>
                  <a:pt x="325275" y="187137"/>
                  <a:pt x="326696" y="186948"/>
                </a:cubicBezTo>
                <a:lnTo>
                  <a:pt x="326696" y="209250"/>
                </a:lnTo>
                <a:lnTo>
                  <a:pt x="340875" y="209250"/>
                </a:lnTo>
                <a:lnTo>
                  <a:pt x="340875" y="181940"/>
                </a:lnTo>
                <a:cubicBezTo>
                  <a:pt x="343040" y="180604"/>
                  <a:pt x="345047" y="179030"/>
                  <a:pt x="346862" y="177247"/>
                </a:cubicBezTo>
                <a:lnTo>
                  <a:pt x="353353" y="171230"/>
                </a:lnTo>
                <a:lnTo>
                  <a:pt x="366808" y="184681"/>
                </a:lnTo>
                <a:lnTo>
                  <a:pt x="376828" y="174664"/>
                </a:lnTo>
                <a:lnTo>
                  <a:pt x="363562" y="161402"/>
                </a:lnTo>
                <a:lnTo>
                  <a:pt x="377648" y="148393"/>
                </a:lnTo>
                <a:lnTo>
                  <a:pt x="401122" y="148582"/>
                </a:lnTo>
                <a:lnTo>
                  <a:pt x="401122" y="134408"/>
                </a:lnTo>
                <a:lnTo>
                  <a:pt x="388991" y="134408"/>
                </a:lnTo>
                <a:cubicBezTo>
                  <a:pt x="389697" y="132272"/>
                  <a:pt x="390059" y="130042"/>
                  <a:pt x="390062" y="127793"/>
                </a:cubicBezTo>
                <a:cubicBezTo>
                  <a:pt x="390069" y="126999"/>
                  <a:pt x="389940" y="126211"/>
                  <a:pt x="389684" y="125462"/>
                </a:cubicBezTo>
                <a:lnTo>
                  <a:pt x="387006" y="117303"/>
                </a:lnTo>
                <a:cubicBezTo>
                  <a:pt x="388364" y="116371"/>
                  <a:pt x="389347" y="114988"/>
                  <a:pt x="389779" y="113398"/>
                </a:cubicBezTo>
                <a:lnTo>
                  <a:pt x="396900" y="87726"/>
                </a:lnTo>
                <a:cubicBezTo>
                  <a:pt x="400902" y="87348"/>
                  <a:pt x="407393" y="86623"/>
                  <a:pt x="417098" y="85332"/>
                </a:cubicBezTo>
                <a:lnTo>
                  <a:pt x="424125" y="84387"/>
                </a:lnTo>
                <a:lnTo>
                  <a:pt x="422234" y="70338"/>
                </a:lnTo>
                <a:lnTo>
                  <a:pt x="415207" y="71283"/>
                </a:lnTo>
                <a:cubicBezTo>
                  <a:pt x="404336" y="72732"/>
                  <a:pt x="397625" y="73425"/>
                  <a:pt x="394096" y="73740"/>
                </a:cubicBezTo>
                <a:lnTo>
                  <a:pt x="385304" y="64920"/>
                </a:lnTo>
                <a:cubicBezTo>
                  <a:pt x="386061" y="60983"/>
                  <a:pt x="387573" y="53832"/>
                  <a:pt x="389999" y="44351"/>
                </a:cubicBezTo>
                <a:lnTo>
                  <a:pt x="391796" y="37484"/>
                </a:lnTo>
                <a:lnTo>
                  <a:pt x="378057" y="33925"/>
                </a:lnTo>
                <a:lnTo>
                  <a:pt x="376292" y="40792"/>
                </a:lnTo>
                <a:cubicBezTo>
                  <a:pt x="373835" y="50241"/>
                  <a:pt x="372322" y="57392"/>
                  <a:pt x="371472" y="61676"/>
                </a:cubicBezTo>
                <a:lnTo>
                  <a:pt x="345318" y="68921"/>
                </a:lnTo>
                <a:lnTo>
                  <a:pt x="344972" y="68921"/>
                </a:lnTo>
                <a:lnTo>
                  <a:pt x="341821" y="69960"/>
                </a:lnTo>
                <a:cubicBezTo>
                  <a:pt x="341203" y="70171"/>
                  <a:pt x="340620" y="70467"/>
                  <a:pt x="340088" y="70842"/>
                </a:cubicBezTo>
                <a:lnTo>
                  <a:pt x="334951" y="68857"/>
                </a:lnTo>
                <a:cubicBezTo>
                  <a:pt x="334138" y="68542"/>
                  <a:pt x="333272" y="68382"/>
                  <a:pt x="332399" y="68385"/>
                </a:cubicBezTo>
                <a:cubicBezTo>
                  <a:pt x="329535" y="68385"/>
                  <a:pt x="326715" y="69078"/>
                  <a:pt x="324175" y="70401"/>
                </a:cubicBezTo>
                <a:lnTo>
                  <a:pt x="324175" y="57455"/>
                </a:lnTo>
                <a:lnTo>
                  <a:pt x="309995" y="57455"/>
                </a:lnTo>
                <a:lnTo>
                  <a:pt x="309995" y="82339"/>
                </a:lnTo>
                <a:lnTo>
                  <a:pt x="297896" y="95789"/>
                </a:lnTo>
                <a:lnTo>
                  <a:pt x="284094" y="82024"/>
                </a:lnTo>
                <a:lnTo>
                  <a:pt x="274043" y="92104"/>
                </a:lnTo>
                <a:lnTo>
                  <a:pt x="288348" y="106405"/>
                </a:lnTo>
                <a:lnTo>
                  <a:pt x="277887" y="117996"/>
                </a:lnTo>
                <a:lnTo>
                  <a:pt x="249528" y="117996"/>
                </a:lnTo>
                <a:lnTo>
                  <a:pt x="249528" y="132171"/>
                </a:lnTo>
                <a:lnTo>
                  <a:pt x="272152" y="132171"/>
                </a:lnTo>
                <a:cubicBezTo>
                  <a:pt x="271723" y="134445"/>
                  <a:pt x="271490" y="136754"/>
                  <a:pt x="271459" y="139069"/>
                </a:cubicBezTo>
                <a:close/>
                <a:moveTo>
                  <a:pt x="355055" y="81048"/>
                </a:moveTo>
                <a:lnTo>
                  <a:pt x="375725" y="75346"/>
                </a:lnTo>
                <a:lnTo>
                  <a:pt x="383634" y="83253"/>
                </a:lnTo>
                <a:lnTo>
                  <a:pt x="377553" y="103853"/>
                </a:lnTo>
                <a:cubicBezTo>
                  <a:pt x="367044" y="101119"/>
                  <a:pt x="358266" y="93909"/>
                  <a:pt x="353542" y="84135"/>
                </a:cubicBezTo>
                <a:close/>
                <a:moveTo>
                  <a:pt x="285733" y="139164"/>
                </a:moveTo>
                <a:cubicBezTo>
                  <a:pt x="285862" y="135576"/>
                  <a:pt x="286489" y="132026"/>
                  <a:pt x="287592" y="128612"/>
                </a:cubicBezTo>
                <a:lnTo>
                  <a:pt x="322253" y="90277"/>
                </a:lnTo>
                <a:cubicBezTo>
                  <a:pt x="327862" y="84702"/>
                  <a:pt x="330351" y="83253"/>
                  <a:pt x="331706" y="82875"/>
                </a:cubicBezTo>
                <a:lnTo>
                  <a:pt x="339237" y="85773"/>
                </a:lnTo>
                <a:cubicBezTo>
                  <a:pt x="344795" y="100691"/>
                  <a:pt x="356917" y="112219"/>
                  <a:pt x="372102" y="117020"/>
                </a:cubicBezTo>
                <a:lnTo>
                  <a:pt x="376230" y="128895"/>
                </a:lnTo>
                <a:cubicBezTo>
                  <a:pt x="376050" y="130250"/>
                  <a:pt x="375454" y="131516"/>
                  <a:pt x="374528" y="132518"/>
                </a:cubicBezTo>
                <a:lnTo>
                  <a:pt x="337126" y="167009"/>
                </a:lnTo>
                <a:cubicBezTo>
                  <a:pt x="333256" y="170896"/>
                  <a:pt x="327991" y="173073"/>
                  <a:pt x="322505" y="173057"/>
                </a:cubicBezTo>
                <a:lnTo>
                  <a:pt x="306246" y="173057"/>
                </a:lnTo>
                <a:cubicBezTo>
                  <a:pt x="296163" y="173057"/>
                  <a:pt x="285953" y="167608"/>
                  <a:pt x="285953" y="155418"/>
                </a:cubicBezTo>
                <a:close/>
                <a:moveTo>
                  <a:pt x="198734" y="107854"/>
                </a:moveTo>
                <a:lnTo>
                  <a:pt x="198009" y="101963"/>
                </a:lnTo>
                <a:lnTo>
                  <a:pt x="192085" y="101648"/>
                </a:lnTo>
                <a:cubicBezTo>
                  <a:pt x="172675" y="100609"/>
                  <a:pt x="155849" y="106310"/>
                  <a:pt x="143339" y="118091"/>
                </a:cubicBezTo>
                <a:cubicBezTo>
                  <a:pt x="139816" y="121458"/>
                  <a:pt x="136697" y="125219"/>
                  <a:pt x="134044" y="129305"/>
                </a:cubicBezTo>
                <a:cubicBezTo>
                  <a:pt x="131491" y="106783"/>
                  <a:pt x="122606" y="87757"/>
                  <a:pt x="107953" y="73740"/>
                </a:cubicBezTo>
                <a:cubicBezTo>
                  <a:pt x="91505" y="57990"/>
                  <a:pt x="68440" y="49832"/>
                  <a:pt x="43011" y="50808"/>
                </a:cubicBezTo>
                <a:lnTo>
                  <a:pt x="35008" y="51092"/>
                </a:lnTo>
                <a:lnTo>
                  <a:pt x="36268" y="58998"/>
                </a:lnTo>
                <a:cubicBezTo>
                  <a:pt x="44303" y="109397"/>
                  <a:pt x="74080" y="141337"/>
                  <a:pt x="118572" y="148078"/>
                </a:cubicBezTo>
                <a:lnTo>
                  <a:pt x="118572" y="199422"/>
                </a:lnTo>
                <a:lnTo>
                  <a:pt x="132752" y="199422"/>
                </a:lnTo>
                <a:lnTo>
                  <a:pt x="132752" y="179042"/>
                </a:lnTo>
                <a:cubicBezTo>
                  <a:pt x="134327" y="179042"/>
                  <a:pt x="135903" y="179042"/>
                  <a:pt x="137510" y="179042"/>
                </a:cubicBezTo>
                <a:cubicBezTo>
                  <a:pt x="153838" y="179281"/>
                  <a:pt x="169593" y="173029"/>
                  <a:pt x="181309" y="161654"/>
                </a:cubicBezTo>
                <a:cubicBezTo>
                  <a:pt x="195167" y="147401"/>
                  <a:pt x="201604" y="127519"/>
                  <a:pt x="198734" y="107854"/>
                </a:cubicBezTo>
                <a:close/>
                <a:moveTo>
                  <a:pt x="118572" y="132833"/>
                </a:moveTo>
                <a:lnTo>
                  <a:pt x="118572" y="133683"/>
                </a:lnTo>
                <a:cubicBezTo>
                  <a:pt x="94845" y="129462"/>
                  <a:pt x="62673" y="114374"/>
                  <a:pt x="51834" y="65015"/>
                </a:cubicBezTo>
                <a:cubicBezTo>
                  <a:pt x="69060" y="65468"/>
                  <a:pt x="85531" y="72187"/>
                  <a:pt x="98154" y="83914"/>
                </a:cubicBezTo>
                <a:cubicBezTo>
                  <a:pt x="110758" y="95978"/>
                  <a:pt x="118257" y="112768"/>
                  <a:pt x="120211" y="132770"/>
                </a:cubicBezTo>
                <a:close/>
                <a:moveTo>
                  <a:pt x="171320" y="151732"/>
                </a:moveTo>
                <a:cubicBezTo>
                  <a:pt x="162047" y="160672"/>
                  <a:pt x="149534" y="165460"/>
                  <a:pt x="136659" y="164993"/>
                </a:cubicBezTo>
                <a:cubicBezTo>
                  <a:pt x="137585" y="151200"/>
                  <a:pt x="143459" y="138203"/>
                  <a:pt x="153202" y="128391"/>
                </a:cubicBezTo>
                <a:cubicBezTo>
                  <a:pt x="161942" y="120349"/>
                  <a:pt x="173368" y="115858"/>
                  <a:pt x="185247" y="115791"/>
                </a:cubicBezTo>
                <a:cubicBezTo>
                  <a:pt x="185729" y="129182"/>
                  <a:pt x="180694" y="142185"/>
                  <a:pt x="171320" y="151764"/>
                </a:cubicBezTo>
                <a:close/>
              </a:path>
            </a:pathLst>
          </a:custGeom>
          <a:solidFill>
            <a:srgbClr val="A61C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76" name="Google Shape;276;p20"/>
          <p:cNvSpPr txBox="1"/>
          <p:nvPr/>
        </p:nvSpPr>
        <p:spPr>
          <a:xfrm>
            <a:off x="5696150" y="1999100"/>
            <a:ext cx="3334500" cy="9606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900" b="1" i="1">
                <a:solidFill>
                  <a:schemeClr val="dk2"/>
                </a:solidFill>
              </a:rPr>
              <a:t>Economia circolare, inclusa la prevenzione, il riutilizzo ed il riciclaggio dei rifiuti: </a:t>
            </a:r>
            <a:r>
              <a:rPr lang="en" sz="900" i="1">
                <a:solidFill>
                  <a:schemeClr val="dk2"/>
                </a:solidFill>
              </a:rPr>
              <a:t>gli investimenti e le riforme non devono utilizzare in maniera inefficiente materiali e risorse naturali e produrre rifiuti pericolosi per i quali non è possibile il recupero.</a:t>
            </a:r>
            <a:endParaRPr>
              <a:solidFill>
                <a:schemeClr val="dk2"/>
              </a:solidFill>
            </a:endParaRPr>
          </a:p>
        </p:txBody>
      </p:sp>
      <p:sp>
        <p:nvSpPr>
          <p:cNvPr id="277" name="Google Shape;277;p20"/>
          <p:cNvSpPr txBox="1"/>
          <p:nvPr/>
        </p:nvSpPr>
        <p:spPr>
          <a:xfrm>
            <a:off x="5696150" y="2830400"/>
            <a:ext cx="3334500" cy="801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900" b="1" i="1">
                <a:solidFill>
                  <a:schemeClr val="dk2"/>
                </a:solidFill>
              </a:rPr>
              <a:t>Prevenzione e riduzione dell'inquinamento: </a:t>
            </a:r>
            <a:r>
              <a:rPr lang="en" sz="900" i="1">
                <a:solidFill>
                  <a:schemeClr val="dk2"/>
                </a:solidFill>
              </a:rPr>
              <a:t>gli investimenti e le riforme non devono introdurre sostanze pericolose, quali ad es. quelle elencate nell’Authorization List del Regolamento Reach.</a:t>
            </a:r>
            <a:endParaRPr>
              <a:solidFill>
                <a:schemeClr val="dk2"/>
              </a:solidFill>
            </a:endParaRPr>
          </a:p>
        </p:txBody>
      </p:sp>
      <p:sp>
        <p:nvSpPr>
          <p:cNvPr id="278" name="Google Shape;278;p20"/>
          <p:cNvSpPr txBox="1"/>
          <p:nvPr/>
        </p:nvSpPr>
        <p:spPr>
          <a:xfrm>
            <a:off x="5696150" y="3662150"/>
            <a:ext cx="3260100" cy="64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900" b="1" i="1">
                <a:solidFill>
                  <a:schemeClr val="dk2"/>
                </a:solidFill>
              </a:rPr>
              <a:t>Protezione e al ripristino di biodiversità e degli ecosistemi: </a:t>
            </a:r>
            <a:r>
              <a:rPr lang="en" sz="900" i="1">
                <a:solidFill>
                  <a:schemeClr val="dk2"/>
                </a:solidFill>
              </a:rPr>
              <a:t>gli investimenti e le riforme non devono compromettere i siti protetti.</a:t>
            </a:r>
            <a:endParaRPr>
              <a:solidFill>
                <a:schemeClr val="dk2"/>
              </a:solidFill>
            </a:endParaRPr>
          </a:p>
        </p:txBody>
      </p:sp>
      <p:sp>
        <p:nvSpPr>
          <p:cNvPr id="279" name="Google Shape;279;p20"/>
          <p:cNvSpPr/>
          <p:nvPr/>
        </p:nvSpPr>
        <p:spPr>
          <a:xfrm>
            <a:off x="208950" y="1863500"/>
            <a:ext cx="1482300" cy="136200"/>
          </a:xfrm>
          <a:prstGeom prst="rect">
            <a:avLst/>
          </a:prstGeom>
          <a:solidFill>
            <a:srgbClr val="3E516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1">
                <a:solidFill>
                  <a:srgbClr val="FFFEFD"/>
                </a:solidFill>
              </a:rPr>
              <a:t>    I 6 OBIETTIVI  AMBIENTALI</a:t>
            </a:r>
            <a:endParaRPr sz="1100" b="0" i="0" u="none" strike="noStrike" cap="none">
              <a:solidFill>
                <a:srgbClr val="000000"/>
              </a:solidFill>
              <a:latin typeface="Arial"/>
              <a:ea typeface="Arial"/>
              <a:cs typeface="Arial"/>
              <a:sym typeface="Arial"/>
            </a:endParaRPr>
          </a:p>
        </p:txBody>
      </p:sp>
      <p:sp>
        <p:nvSpPr>
          <p:cNvPr id="280" name="Google Shape;280;p20"/>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5</a:t>
            </a:fld>
            <a:endParaRPr sz="600">
              <a:solidFill>
                <a:srgbClr val="636466"/>
              </a:solidFill>
            </a:endParaRPr>
          </a:p>
        </p:txBody>
      </p:sp>
      <p:pic>
        <p:nvPicPr>
          <p:cNvPr id="281" name="Google Shape;281;p20"/>
          <p:cNvPicPr preferRelativeResize="0"/>
          <p:nvPr/>
        </p:nvPicPr>
        <p:blipFill rotWithShape="1">
          <a:blip r:embed="rId4">
            <a:alphaModFix/>
          </a:blip>
          <a:srcRect l="55432"/>
          <a:stretch/>
        </p:blipFill>
        <p:spPr>
          <a:xfrm>
            <a:off x="95199" y="4702100"/>
            <a:ext cx="826375" cy="283625"/>
          </a:xfrm>
          <a:prstGeom prst="rect">
            <a:avLst/>
          </a:prstGeom>
          <a:noFill/>
          <a:ln>
            <a:noFill/>
          </a:ln>
        </p:spPr>
      </p:pic>
      <p:pic>
        <p:nvPicPr>
          <p:cNvPr id="282" name="Google Shape;282;p20" descr="Italia Domani, online il portale dedicato al PNRR - Ministero dell'Economia  e delle Finanze"/>
          <p:cNvPicPr preferRelativeResize="0"/>
          <p:nvPr/>
        </p:nvPicPr>
        <p:blipFill rotWithShape="1">
          <a:blip r:embed="rId5">
            <a:alphaModFix/>
          </a:blip>
          <a:srcRect t="25636" b="26596"/>
          <a:stretch/>
        </p:blipFill>
        <p:spPr>
          <a:xfrm>
            <a:off x="1030331" y="4702100"/>
            <a:ext cx="1192187" cy="28362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21"/>
          <p:cNvSpPr/>
          <p:nvPr/>
        </p:nvSpPr>
        <p:spPr>
          <a:xfrm>
            <a:off x="100225" y="2394925"/>
            <a:ext cx="2967000" cy="309300"/>
          </a:xfrm>
          <a:prstGeom prst="rect">
            <a:avLst/>
          </a:prstGeom>
          <a:noFill/>
          <a:ln w="9525" cap="flat" cmpd="sng">
            <a:solidFill>
              <a:srgbClr val="3B5362"/>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000"/>
              <a:buFont typeface="Arial"/>
              <a:buNone/>
            </a:pPr>
            <a:r>
              <a:rPr lang="en" sz="900" i="1"/>
              <a:t>Nei prossimi mesi le linee guida verranno aggiornate</a:t>
            </a:r>
            <a:endParaRPr i="1">
              <a:latin typeface="Lato"/>
              <a:ea typeface="Lato"/>
              <a:cs typeface="Lato"/>
              <a:sym typeface="Lato"/>
            </a:endParaRPr>
          </a:p>
        </p:txBody>
      </p:sp>
      <p:sp>
        <p:nvSpPr>
          <p:cNvPr id="288" name="Google Shape;288;p21"/>
          <p:cNvSpPr txBox="1"/>
          <p:nvPr/>
        </p:nvSpPr>
        <p:spPr>
          <a:xfrm>
            <a:off x="80725" y="755075"/>
            <a:ext cx="3006000" cy="1085100"/>
          </a:xfrm>
          <a:prstGeom prst="rect">
            <a:avLst/>
          </a:prstGeom>
          <a:noFill/>
          <a:ln w="9525" cap="flat" cmpd="sng">
            <a:solidFill>
              <a:srgbClr val="405363"/>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sz="900"/>
          </a:p>
          <a:p>
            <a:pPr marL="0" lvl="0" indent="0" algn="l" rtl="0">
              <a:spcBef>
                <a:spcPts val="0"/>
              </a:spcBef>
              <a:spcAft>
                <a:spcPts val="0"/>
              </a:spcAft>
              <a:buClr>
                <a:srgbClr val="000000"/>
              </a:buClr>
              <a:buSzPts val="800"/>
              <a:buFont typeface="Arial"/>
              <a:buNone/>
            </a:pPr>
            <a:r>
              <a:rPr lang="en" sz="900" b="1"/>
              <a:t>Per ogni misura/componente del PNRR vengono riportate le schede che vi sono assegnate </a:t>
            </a:r>
            <a:r>
              <a:rPr lang="en" sz="900"/>
              <a:t>(Mappatura di correlazione tra investimenti-Riforme e Schede Tecniche). Il resto della guida riporta il dettaglio metodologico per ognuna delle 31 schede di verifica.</a:t>
            </a:r>
            <a:endParaRPr sz="1800">
              <a:solidFill>
                <a:schemeClr val="dk2"/>
              </a:solidFill>
            </a:endParaRPr>
          </a:p>
        </p:txBody>
      </p:sp>
      <p:sp>
        <p:nvSpPr>
          <p:cNvPr id="289" name="Google Shape;289;p21"/>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IL“DO NOT SIGNIFICANT HARM” </a:t>
            </a:r>
            <a:endParaRPr sz="2100" b="1">
              <a:solidFill>
                <a:srgbClr val="415364"/>
              </a:solidFill>
            </a:endParaRPr>
          </a:p>
        </p:txBody>
      </p:sp>
      <p:sp>
        <p:nvSpPr>
          <p:cNvPr id="290" name="Google Shape;290;p21"/>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291" name="Google Shape;291;p21"/>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r>
              <a:rPr lang="en" sz="1200">
                <a:solidFill>
                  <a:srgbClr val="797979"/>
                </a:solidFill>
              </a:rPr>
              <a:t>I TRE MACRO STRUMENTI A SUPPORTO (1/2)</a:t>
            </a:r>
            <a:endParaRPr sz="1200" b="0" i="0" u="none" strike="noStrike" cap="none">
              <a:solidFill>
                <a:srgbClr val="797979"/>
              </a:solidFill>
              <a:latin typeface="Arial"/>
              <a:ea typeface="Arial"/>
              <a:cs typeface="Arial"/>
              <a:sym typeface="Arial"/>
            </a:endParaRPr>
          </a:p>
        </p:txBody>
      </p:sp>
      <p:sp>
        <p:nvSpPr>
          <p:cNvPr id="292" name="Google Shape;292;p21"/>
          <p:cNvSpPr/>
          <p:nvPr/>
        </p:nvSpPr>
        <p:spPr>
          <a:xfrm>
            <a:off x="208951" y="717900"/>
            <a:ext cx="1482300" cy="136200"/>
          </a:xfrm>
          <a:prstGeom prst="rect">
            <a:avLst/>
          </a:prstGeom>
          <a:solidFill>
            <a:srgbClr val="3E516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1">
                <a:solidFill>
                  <a:srgbClr val="FFFEFD"/>
                </a:solidFill>
              </a:rPr>
              <a:t>   1 .  GUIDA OPERATIVA DNSH </a:t>
            </a:r>
            <a:endParaRPr sz="1100" b="0" i="0" u="none" strike="noStrike" cap="none">
              <a:solidFill>
                <a:srgbClr val="000000"/>
              </a:solidFill>
              <a:latin typeface="Arial"/>
              <a:ea typeface="Arial"/>
              <a:cs typeface="Arial"/>
              <a:sym typeface="Arial"/>
            </a:endParaRPr>
          </a:p>
        </p:txBody>
      </p:sp>
      <p:pic>
        <p:nvPicPr>
          <p:cNvPr id="293" name="Google Shape;293;p21"/>
          <p:cNvPicPr preferRelativeResize="0"/>
          <p:nvPr/>
        </p:nvPicPr>
        <p:blipFill rotWithShape="1">
          <a:blip r:embed="rId3">
            <a:alphaModFix/>
          </a:blip>
          <a:srcRect/>
          <a:stretch/>
        </p:blipFill>
        <p:spPr>
          <a:xfrm>
            <a:off x="3257725" y="755075"/>
            <a:ext cx="1386250" cy="1963525"/>
          </a:xfrm>
          <a:prstGeom prst="rect">
            <a:avLst/>
          </a:prstGeom>
          <a:noFill/>
          <a:ln w="9525" cap="flat" cmpd="sng">
            <a:solidFill>
              <a:schemeClr val="lt2"/>
            </a:solidFill>
            <a:prstDash val="solid"/>
            <a:round/>
            <a:headEnd type="none" w="sm" len="sm"/>
            <a:tailEnd type="none" w="sm" len="sm"/>
          </a:ln>
          <a:effectLst>
            <a:outerShdw blurRad="57150" dist="19050" dir="5400000" algn="bl" rotWithShape="0">
              <a:srgbClr val="000000">
                <a:alpha val="50000"/>
              </a:srgbClr>
            </a:outerShdw>
          </a:effectLst>
        </p:spPr>
      </p:pic>
      <p:pic>
        <p:nvPicPr>
          <p:cNvPr id="294" name="Google Shape;294;p21"/>
          <p:cNvPicPr preferRelativeResize="0"/>
          <p:nvPr/>
        </p:nvPicPr>
        <p:blipFill rotWithShape="1">
          <a:blip r:embed="rId4">
            <a:alphaModFix/>
          </a:blip>
          <a:srcRect r="11808"/>
          <a:stretch/>
        </p:blipFill>
        <p:spPr>
          <a:xfrm>
            <a:off x="4736875" y="349200"/>
            <a:ext cx="3731275" cy="1649150"/>
          </a:xfrm>
          <a:prstGeom prst="rect">
            <a:avLst/>
          </a:prstGeom>
          <a:noFill/>
          <a:ln>
            <a:noFill/>
          </a:ln>
          <a:effectLst>
            <a:outerShdw blurRad="57150" dist="19050" dir="5400000" algn="bl" rotWithShape="0">
              <a:srgbClr val="000000">
                <a:alpha val="50000"/>
              </a:srgbClr>
            </a:outerShdw>
          </a:effectLst>
        </p:spPr>
      </p:pic>
      <p:pic>
        <p:nvPicPr>
          <p:cNvPr id="295" name="Google Shape;295;p21"/>
          <p:cNvPicPr preferRelativeResize="0"/>
          <p:nvPr/>
        </p:nvPicPr>
        <p:blipFill rotWithShape="1">
          <a:blip r:embed="rId5">
            <a:alphaModFix/>
          </a:blip>
          <a:srcRect/>
          <a:stretch/>
        </p:blipFill>
        <p:spPr>
          <a:xfrm>
            <a:off x="8057100" y="1378962"/>
            <a:ext cx="977600" cy="1357176"/>
          </a:xfrm>
          <a:prstGeom prst="rect">
            <a:avLst/>
          </a:prstGeom>
          <a:noFill/>
          <a:ln w="9525" cap="flat" cmpd="sng">
            <a:solidFill>
              <a:srgbClr val="E3E3E3"/>
            </a:solidFill>
            <a:prstDash val="solid"/>
            <a:round/>
            <a:headEnd type="none" w="sm" len="sm"/>
            <a:tailEnd type="none" w="sm" len="sm"/>
          </a:ln>
          <a:effectLst>
            <a:outerShdw blurRad="57150" dist="19050" dir="5400000" algn="bl" rotWithShape="0">
              <a:srgbClr val="000000">
                <a:alpha val="50000"/>
              </a:srgbClr>
            </a:outerShdw>
          </a:effectLst>
        </p:spPr>
      </p:pic>
      <p:sp>
        <p:nvSpPr>
          <p:cNvPr id="296" name="Google Shape;296;p21"/>
          <p:cNvSpPr txBox="1"/>
          <p:nvPr/>
        </p:nvSpPr>
        <p:spPr>
          <a:xfrm>
            <a:off x="109200" y="2800349"/>
            <a:ext cx="8925600" cy="738900"/>
          </a:xfrm>
          <a:prstGeom prst="rect">
            <a:avLst/>
          </a:prstGeom>
          <a:noFill/>
          <a:ln w="9525" cap="flat" cmpd="sng">
            <a:solidFill>
              <a:srgbClr val="44546A"/>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900" b="1"/>
              <a:t>Gli obblighi connessi al DNSH</a:t>
            </a:r>
            <a:r>
              <a:rPr lang="en" sz="900"/>
              <a:t>,</a:t>
            </a:r>
            <a:r>
              <a:rPr lang="en" sz="900" u="sng"/>
              <a:t> con specifico riferimento</a:t>
            </a:r>
            <a:r>
              <a:rPr lang="en" sz="900" u="sng">
                <a:solidFill>
                  <a:schemeClr val="dk2"/>
                </a:solidFill>
              </a:rPr>
              <a:t> al primo obiettivo ambientale “Mitigazione dei cambiamenti climatici”</a:t>
            </a:r>
            <a:r>
              <a:rPr lang="en" sz="900">
                <a:solidFill>
                  <a:schemeClr val="dk2"/>
                </a:solidFill>
              </a:rPr>
              <a:t>,</a:t>
            </a:r>
            <a:r>
              <a:rPr lang="en" sz="900" b="1">
                <a:solidFill>
                  <a:schemeClr val="dk2"/>
                </a:solidFill>
              </a:rPr>
              <a:t> possono essere differenti in funzione al</a:t>
            </a:r>
            <a:r>
              <a:rPr lang="en" sz="900">
                <a:solidFill>
                  <a:schemeClr val="dk2"/>
                </a:solidFill>
              </a:rPr>
              <a:t> </a:t>
            </a:r>
            <a:r>
              <a:rPr lang="en" sz="900" b="1">
                <a:solidFill>
                  <a:schemeClr val="dk2"/>
                </a:solidFill>
              </a:rPr>
              <a:t>regime di appartenenza</a:t>
            </a:r>
            <a:r>
              <a:rPr lang="en" sz="900">
                <a:solidFill>
                  <a:schemeClr val="dk2"/>
                </a:solidFill>
              </a:rPr>
              <a:t>. </a:t>
            </a:r>
            <a:endParaRPr sz="900">
              <a:solidFill>
                <a:schemeClr val="dk2"/>
              </a:solidFill>
            </a:endParaRPr>
          </a:p>
          <a:p>
            <a:pPr marL="0" lvl="0" indent="0" algn="l" rtl="0">
              <a:spcBef>
                <a:spcPts val="0"/>
              </a:spcBef>
              <a:spcAft>
                <a:spcPts val="0"/>
              </a:spcAft>
              <a:buNone/>
            </a:pPr>
            <a:r>
              <a:rPr lang="en" sz="900">
                <a:solidFill>
                  <a:schemeClr val="dk2"/>
                </a:solidFill>
              </a:rPr>
              <a:t>Questa differenziazione si trova direttamente nelle “Mappatura di correlazione tra investimenti-Riforme e Schede Tecniche”, oppure, se l’investimento non ricade nel PNRR, solitamente è riportato nei decreti attuativi. </a:t>
            </a:r>
            <a:endParaRPr/>
          </a:p>
        </p:txBody>
      </p:sp>
      <p:sp>
        <p:nvSpPr>
          <p:cNvPr id="297" name="Google Shape;297;p21"/>
          <p:cNvSpPr/>
          <p:nvPr/>
        </p:nvSpPr>
        <p:spPr>
          <a:xfrm>
            <a:off x="2921980" y="2394937"/>
            <a:ext cx="145246" cy="136200"/>
          </a:xfrm>
          <a:custGeom>
            <a:avLst/>
            <a:gdLst/>
            <a:ahLst/>
            <a:cxnLst/>
            <a:rect l="l" t="t" r="r" b="b"/>
            <a:pathLst>
              <a:path w="576" h="576" extrusionOk="0">
                <a:moveTo>
                  <a:pt x="288" y="114"/>
                </a:moveTo>
                <a:cubicBezTo>
                  <a:pt x="280" y="114"/>
                  <a:pt x="272" y="118"/>
                  <a:pt x="268" y="125"/>
                </a:cubicBezTo>
                <a:cubicBezTo>
                  <a:pt x="98" y="420"/>
                  <a:pt x="98" y="420"/>
                  <a:pt x="98" y="420"/>
                </a:cubicBezTo>
                <a:cubicBezTo>
                  <a:pt x="89" y="435"/>
                  <a:pt x="100" y="454"/>
                  <a:pt x="118" y="454"/>
                </a:cubicBezTo>
                <a:cubicBezTo>
                  <a:pt x="458" y="454"/>
                  <a:pt x="458" y="454"/>
                  <a:pt x="458" y="454"/>
                </a:cubicBezTo>
                <a:cubicBezTo>
                  <a:pt x="476" y="454"/>
                  <a:pt x="487" y="435"/>
                  <a:pt x="478" y="420"/>
                </a:cubicBezTo>
                <a:cubicBezTo>
                  <a:pt x="308" y="125"/>
                  <a:pt x="308" y="125"/>
                  <a:pt x="308" y="125"/>
                </a:cubicBezTo>
                <a:cubicBezTo>
                  <a:pt x="304" y="118"/>
                  <a:pt x="296" y="114"/>
                  <a:pt x="288" y="114"/>
                </a:cubicBezTo>
                <a:close/>
                <a:moveTo>
                  <a:pt x="120" y="430"/>
                </a:moveTo>
                <a:cubicBezTo>
                  <a:pt x="288" y="139"/>
                  <a:pt x="288" y="139"/>
                  <a:pt x="288" y="139"/>
                </a:cubicBezTo>
                <a:cubicBezTo>
                  <a:pt x="456" y="430"/>
                  <a:pt x="456" y="430"/>
                  <a:pt x="456" y="430"/>
                </a:cubicBezTo>
                <a:lnTo>
                  <a:pt x="120" y="430"/>
                </a:lnTo>
                <a:close/>
                <a:moveTo>
                  <a:pt x="276" y="237"/>
                </a:moveTo>
                <a:cubicBezTo>
                  <a:pt x="276" y="337"/>
                  <a:pt x="276" y="337"/>
                  <a:pt x="276" y="337"/>
                </a:cubicBezTo>
                <a:cubicBezTo>
                  <a:pt x="300" y="337"/>
                  <a:pt x="300" y="337"/>
                  <a:pt x="300" y="337"/>
                </a:cubicBezTo>
                <a:cubicBezTo>
                  <a:pt x="300" y="237"/>
                  <a:pt x="300" y="237"/>
                  <a:pt x="300" y="237"/>
                </a:cubicBezTo>
                <a:lnTo>
                  <a:pt x="276" y="237"/>
                </a:lnTo>
                <a:close/>
                <a:moveTo>
                  <a:pt x="270" y="380"/>
                </a:moveTo>
                <a:cubicBezTo>
                  <a:pt x="270" y="390"/>
                  <a:pt x="278" y="398"/>
                  <a:pt x="288" y="398"/>
                </a:cubicBezTo>
                <a:cubicBezTo>
                  <a:pt x="298" y="398"/>
                  <a:pt x="306" y="390"/>
                  <a:pt x="306" y="380"/>
                </a:cubicBezTo>
                <a:cubicBezTo>
                  <a:pt x="306" y="370"/>
                  <a:pt x="298" y="362"/>
                  <a:pt x="288" y="362"/>
                </a:cubicBezTo>
                <a:cubicBezTo>
                  <a:pt x="278" y="362"/>
                  <a:pt x="270" y="370"/>
                  <a:pt x="270" y="380"/>
                </a:cubicBezTo>
                <a:close/>
                <a:moveTo>
                  <a:pt x="0" y="0"/>
                </a:moveTo>
                <a:cubicBezTo>
                  <a:pt x="0" y="576"/>
                  <a:pt x="0" y="576"/>
                  <a:pt x="0" y="576"/>
                </a:cubicBezTo>
                <a:cubicBezTo>
                  <a:pt x="576" y="576"/>
                  <a:pt x="576" y="576"/>
                  <a:pt x="576" y="576"/>
                </a:cubicBezTo>
                <a:cubicBezTo>
                  <a:pt x="576" y="0"/>
                  <a:pt x="576" y="0"/>
                  <a:pt x="576" y="0"/>
                </a:cubicBezTo>
                <a:lnTo>
                  <a:pt x="0" y="0"/>
                </a:lnTo>
                <a:close/>
                <a:moveTo>
                  <a:pt x="551" y="551"/>
                </a:moveTo>
                <a:cubicBezTo>
                  <a:pt x="25" y="551"/>
                  <a:pt x="25" y="551"/>
                  <a:pt x="25" y="551"/>
                </a:cubicBezTo>
                <a:cubicBezTo>
                  <a:pt x="25" y="25"/>
                  <a:pt x="25" y="25"/>
                  <a:pt x="25" y="25"/>
                </a:cubicBezTo>
                <a:cubicBezTo>
                  <a:pt x="551" y="25"/>
                  <a:pt x="551" y="25"/>
                  <a:pt x="551" y="25"/>
                </a:cubicBezTo>
                <a:lnTo>
                  <a:pt x="551" y="551"/>
                </a:lnTo>
                <a:close/>
              </a:path>
            </a:pathLst>
          </a:custGeom>
          <a:solidFill>
            <a:srgbClr val="3B536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700"/>
              <a:buFont typeface="Arial"/>
              <a:buNone/>
            </a:pPr>
            <a:endParaRPr sz="700" b="0" i="0" u="none" strike="noStrike" cap="none">
              <a:solidFill>
                <a:srgbClr val="D04A02"/>
              </a:solidFill>
              <a:latin typeface="Arial"/>
              <a:ea typeface="Arial"/>
              <a:cs typeface="Arial"/>
              <a:sym typeface="Arial"/>
            </a:endParaRPr>
          </a:p>
        </p:txBody>
      </p:sp>
      <p:sp>
        <p:nvSpPr>
          <p:cNvPr id="298" name="Google Shape;298;p21"/>
          <p:cNvSpPr txBox="1"/>
          <p:nvPr/>
        </p:nvSpPr>
        <p:spPr>
          <a:xfrm>
            <a:off x="4502000" y="3605725"/>
            <a:ext cx="4532700" cy="1154400"/>
          </a:xfrm>
          <a:prstGeom prst="rect">
            <a:avLst/>
          </a:prstGeom>
          <a:noFill/>
          <a:ln w="9525" cap="flat" cmpd="sng">
            <a:solidFill>
              <a:srgbClr val="3B5362"/>
            </a:solidFill>
            <a:prstDash val="dash"/>
            <a:round/>
            <a:headEnd type="none" w="sm" len="sm"/>
            <a:tailEnd type="none" w="sm" len="sm"/>
          </a:ln>
        </p:spPr>
        <p:txBody>
          <a:bodyPr spcFirstLastPara="1" wrap="square" lIns="91425" tIns="91425" rIns="91425" bIns="91425"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900"/>
              <a:t>Per gli altri obiettivi ambientali viene proposto un solo regime, che corrisponde al Regime 2. Ciò è strettamente connesso con lo stato di avanzamento dei lavori della </a:t>
            </a:r>
            <a:r>
              <a:rPr lang="en" sz="900" i="1"/>
              <a:t>Commissione</a:t>
            </a:r>
            <a:r>
              <a:rPr lang="en" sz="900"/>
              <a:t> sul tema della Tassonomia. </a:t>
            </a:r>
            <a:r>
              <a:rPr lang="en" sz="900" b="1"/>
              <a:t>Al momento, sono stati definiti i requisiti per il contributo sostanziale alla mitigazione dei cambiamenti climatici e all’adattamento ai cambiamenti climatici, descritti nel regolamento Delegato (UE) 2021/2139.</a:t>
            </a:r>
            <a:r>
              <a:rPr lang="en" sz="900"/>
              <a:t> In Appendice 1 alla Guida è disponibile la metodologia per lo svolgimento dell’analisi dei rischi climatici.</a:t>
            </a:r>
            <a:endParaRPr/>
          </a:p>
        </p:txBody>
      </p:sp>
      <p:pic>
        <p:nvPicPr>
          <p:cNvPr id="299" name="Google Shape;299;p21"/>
          <p:cNvPicPr preferRelativeResize="0"/>
          <p:nvPr/>
        </p:nvPicPr>
        <p:blipFill rotWithShape="1">
          <a:blip r:embed="rId6">
            <a:alphaModFix/>
          </a:blip>
          <a:srcRect/>
          <a:stretch/>
        </p:blipFill>
        <p:spPr>
          <a:xfrm>
            <a:off x="95200" y="3573675"/>
            <a:ext cx="4022375" cy="1160050"/>
          </a:xfrm>
          <a:prstGeom prst="rect">
            <a:avLst/>
          </a:prstGeom>
          <a:noFill/>
          <a:ln>
            <a:noFill/>
          </a:ln>
        </p:spPr>
      </p:pic>
      <p:sp>
        <p:nvSpPr>
          <p:cNvPr id="300" name="Google Shape;300;p21"/>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6</a:t>
            </a:fld>
            <a:endParaRPr sz="600">
              <a:solidFill>
                <a:srgbClr val="636466"/>
              </a:solidFill>
            </a:endParaRPr>
          </a:p>
        </p:txBody>
      </p:sp>
      <p:pic>
        <p:nvPicPr>
          <p:cNvPr id="301" name="Google Shape;301;p21"/>
          <p:cNvPicPr preferRelativeResize="0"/>
          <p:nvPr/>
        </p:nvPicPr>
        <p:blipFill rotWithShape="1">
          <a:blip r:embed="rId7">
            <a:alphaModFix/>
          </a:blip>
          <a:srcRect l="55432"/>
          <a:stretch/>
        </p:blipFill>
        <p:spPr>
          <a:xfrm>
            <a:off x="95199" y="4702100"/>
            <a:ext cx="826375" cy="283625"/>
          </a:xfrm>
          <a:prstGeom prst="rect">
            <a:avLst/>
          </a:prstGeom>
          <a:noFill/>
          <a:ln>
            <a:noFill/>
          </a:ln>
        </p:spPr>
      </p:pic>
      <p:pic>
        <p:nvPicPr>
          <p:cNvPr id="302" name="Google Shape;302;p21" descr="Italia Domani, online il portale dedicato al PNRR - Ministero dell'Economia  e delle Finanze"/>
          <p:cNvPicPr preferRelativeResize="0"/>
          <p:nvPr/>
        </p:nvPicPr>
        <p:blipFill rotWithShape="1">
          <a:blip r:embed="rId8">
            <a:alphaModFix/>
          </a:blip>
          <a:srcRect t="25636" b="26596"/>
          <a:stretch/>
        </p:blipFill>
        <p:spPr>
          <a:xfrm>
            <a:off x="1030331" y="4702100"/>
            <a:ext cx="1192187" cy="283626"/>
          </a:xfrm>
          <a:prstGeom prst="rect">
            <a:avLst/>
          </a:prstGeom>
          <a:noFill/>
          <a:ln>
            <a:noFill/>
          </a:ln>
        </p:spPr>
      </p:pic>
      <p:sp>
        <p:nvSpPr>
          <p:cNvPr id="303" name="Google Shape;303;p21"/>
          <p:cNvSpPr/>
          <p:nvPr/>
        </p:nvSpPr>
        <p:spPr>
          <a:xfrm>
            <a:off x="2434600" y="4080500"/>
            <a:ext cx="1611600" cy="548700"/>
          </a:xfrm>
          <a:prstGeom prst="rect">
            <a:avLst/>
          </a:prstGeom>
          <a:noFill/>
          <a:ln w="9525" cap="flat" cmpd="sng">
            <a:solidFill>
              <a:srgbClr val="3E5161"/>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cxnSp>
        <p:nvCxnSpPr>
          <p:cNvPr id="304" name="Google Shape;304;p21"/>
          <p:cNvCxnSpPr>
            <a:stCxn id="303" idx="2"/>
          </p:cNvCxnSpPr>
          <p:nvPr/>
        </p:nvCxnSpPr>
        <p:spPr>
          <a:xfrm>
            <a:off x="3240400" y="4629200"/>
            <a:ext cx="305100" cy="226200"/>
          </a:xfrm>
          <a:prstGeom prst="straightConnector1">
            <a:avLst/>
          </a:prstGeom>
          <a:noFill/>
          <a:ln w="9525" cap="flat" cmpd="sng">
            <a:solidFill>
              <a:srgbClr val="3E5161"/>
            </a:solidFill>
            <a:prstDash val="solid"/>
            <a:round/>
            <a:headEnd type="none" w="med" len="med"/>
            <a:tailEnd type="triangle" w="med" len="med"/>
          </a:ln>
        </p:spPr>
      </p:cxnSp>
      <p:sp>
        <p:nvSpPr>
          <p:cNvPr id="305" name="Google Shape;305;p21"/>
          <p:cNvSpPr txBox="1"/>
          <p:nvPr/>
        </p:nvSpPr>
        <p:spPr>
          <a:xfrm>
            <a:off x="2612900" y="4911775"/>
            <a:ext cx="2629500" cy="183600"/>
          </a:xfrm>
          <a:prstGeom prst="rect">
            <a:avLst/>
          </a:prstGeom>
          <a:noFill/>
          <a:ln w="9525" cap="flat" cmpd="sng">
            <a:solidFill>
              <a:srgbClr val="3B5362"/>
            </a:solidFill>
            <a:prstDash val="dash"/>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n" sz="900" b="1"/>
              <a:t>La misura M2C3 – I 1.2 ricade nel REGIME 2</a:t>
            </a:r>
            <a:endParaRPr sz="9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22"/>
          <p:cNvSpPr txBox="1"/>
          <p:nvPr/>
        </p:nvSpPr>
        <p:spPr>
          <a:xfrm>
            <a:off x="80725" y="755075"/>
            <a:ext cx="7046700" cy="1085100"/>
          </a:xfrm>
          <a:prstGeom prst="rect">
            <a:avLst/>
          </a:prstGeom>
          <a:noFill/>
          <a:ln w="9525" cap="flat" cmpd="sng">
            <a:solidFill>
              <a:srgbClr val="405363"/>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spcBef>
                <a:spcPts val="0"/>
              </a:spcBef>
              <a:spcAft>
                <a:spcPts val="0"/>
              </a:spcAft>
              <a:buNone/>
            </a:pPr>
            <a:r>
              <a:rPr lang="en" sz="900"/>
              <a:t>Le</a:t>
            </a:r>
            <a:r>
              <a:rPr lang="en" sz="900" b="1"/>
              <a:t> Checklist riportano sinteticamente gli adempimenti ex ante ed ex post</a:t>
            </a:r>
            <a:r>
              <a:rPr lang="en" sz="900"/>
              <a:t> rispetto alla realizzazione dell’opera/attuazione dell’investimento. Quasi tutte le checklist (tranne scheda 5 e scheda 8) sono composte da due sheet, rispettivamente per gli adempimenti legati al </a:t>
            </a:r>
            <a:r>
              <a:rPr lang="en" sz="900" b="1"/>
              <a:t>Regime 1 </a:t>
            </a:r>
            <a:r>
              <a:rPr lang="en" sz="900"/>
              <a:t>e al</a:t>
            </a:r>
            <a:r>
              <a:rPr lang="en" sz="900" b="1"/>
              <a:t> Regime 2.</a:t>
            </a:r>
            <a:r>
              <a:rPr lang="en" sz="900"/>
              <a:t> Le check-list DNSH sono state trasmesse ai soggetti attuatori con </a:t>
            </a:r>
            <a:r>
              <a:rPr lang="en" sz="900" b="1"/>
              <a:t>nota 1142 del 19/10/2023</a:t>
            </a:r>
            <a:r>
              <a:rPr lang="en" sz="900"/>
              <a:t> allegate alle </a:t>
            </a:r>
            <a:r>
              <a:rPr lang="en" sz="900" b="1"/>
              <a:t>Istruzioni operative per la rendicontazione e la verifica </a:t>
            </a:r>
            <a:r>
              <a:rPr lang="en" sz="900"/>
              <a:t>delle procedure di affidamento lavori. Queste prevedono: </a:t>
            </a:r>
            <a:r>
              <a:rPr lang="en" sz="900" b="1"/>
              <a:t>1)</a:t>
            </a:r>
            <a:r>
              <a:rPr lang="en" sz="900"/>
              <a:t> l’indicazione dell’esito del controllo “regolare” “non regolare” “ non applicabile”; </a:t>
            </a:r>
            <a:r>
              <a:rPr lang="en" sz="900" b="1"/>
              <a:t>2)</a:t>
            </a:r>
            <a:r>
              <a:rPr lang="en" sz="900"/>
              <a:t> l’indicazione dei documenti controllati; </a:t>
            </a:r>
            <a:r>
              <a:rPr lang="en" sz="900" b="1"/>
              <a:t>3)</a:t>
            </a:r>
            <a:r>
              <a:rPr lang="en" sz="900"/>
              <a:t> l’indicazione nel campo ”note” delle motivazioni inerenti all’esito del controllo</a:t>
            </a:r>
            <a:endParaRPr sz="900"/>
          </a:p>
        </p:txBody>
      </p:sp>
      <p:sp>
        <p:nvSpPr>
          <p:cNvPr id="311" name="Google Shape;311;p22"/>
          <p:cNvSpPr/>
          <p:nvPr/>
        </p:nvSpPr>
        <p:spPr>
          <a:xfrm>
            <a:off x="80725" y="3339675"/>
            <a:ext cx="7046700" cy="1243200"/>
          </a:xfrm>
          <a:prstGeom prst="rect">
            <a:avLst/>
          </a:prstGeom>
          <a:noFill/>
          <a:ln w="9525" cap="flat" cmpd="sng">
            <a:solidFill>
              <a:srgbClr val="415064"/>
            </a:solidFill>
            <a:prstDash val="dash"/>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endParaRPr sz="1100">
              <a:solidFill>
                <a:srgbClr val="202124"/>
              </a:solidFill>
              <a:highlight>
                <a:srgbClr val="FFFFFF"/>
              </a:highlight>
            </a:endParaRPr>
          </a:p>
          <a:p>
            <a:pPr marL="0" lvl="0" indent="0" algn="l" rtl="0">
              <a:lnSpc>
                <a:spcPct val="115000"/>
              </a:lnSpc>
              <a:spcBef>
                <a:spcPts val="2400"/>
              </a:spcBef>
              <a:spcAft>
                <a:spcPts val="0"/>
              </a:spcAft>
              <a:buNone/>
            </a:pPr>
            <a:endParaRPr sz="900" b="1"/>
          </a:p>
          <a:p>
            <a:pPr marL="0" lvl="0" indent="0" algn="l" rtl="0">
              <a:lnSpc>
                <a:spcPct val="115000"/>
              </a:lnSpc>
              <a:spcBef>
                <a:spcPts val="2400"/>
              </a:spcBef>
              <a:spcAft>
                <a:spcPts val="0"/>
              </a:spcAft>
              <a:buNone/>
            </a:pPr>
            <a:endParaRPr sz="900" b="1"/>
          </a:p>
          <a:p>
            <a:pPr marL="0" lvl="0" indent="0" algn="l" rtl="0">
              <a:lnSpc>
                <a:spcPct val="115000"/>
              </a:lnSpc>
              <a:spcBef>
                <a:spcPts val="0"/>
              </a:spcBef>
              <a:spcAft>
                <a:spcPts val="0"/>
              </a:spcAft>
              <a:buNone/>
            </a:pPr>
            <a:endParaRPr sz="900" b="1"/>
          </a:p>
          <a:p>
            <a:pPr marL="0" lvl="0" indent="0" algn="l" rtl="0">
              <a:lnSpc>
                <a:spcPct val="115000"/>
              </a:lnSpc>
              <a:spcBef>
                <a:spcPts val="0"/>
              </a:spcBef>
              <a:spcAft>
                <a:spcPts val="0"/>
              </a:spcAft>
              <a:buNone/>
            </a:pPr>
            <a:r>
              <a:rPr lang="en" sz="900" b="1"/>
              <a:t>ReGiS è la piattaforma unica </a:t>
            </a:r>
            <a:r>
              <a:rPr lang="en" sz="900"/>
              <a:t>attraverso cui le Amministrazioni centrali e periferiche dello Stato, gli Enti Locali ed i soggetti attuatori, possono compiere una serie di operazioni per rispettare gli obblighi di monitoraggio, rendicontazione e controllo delle misure e dei progetti finanziati dal PNRR. Nello specifico, la Piattaforma, risponde alle seguenti esigenze: </a:t>
            </a:r>
            <a:endParaRPr sz="900"/>
          </a:p>
          <a:p>
            <a:pPr marL="457200" lvl="0" indent="-285750" algn="l" rtl="0">
              <a:lnSpc>
                <a:spcPct val="100000"/>
              </a:lnSpc>
              <a:spcBef>
                <a:spcPts val="200"/>
              </a:spcBef>
              <a:spcAft>
                <a:spcPts val="0"/>
              </a:spcAft>
              <a:buSzPts val="900"/>
              <a:buChar char="●"/>
            </a:pPr>
            <a:r>
              <a:rPr lang="en" sz="900"/>
              <a:t>attivare le procedure per selezionare i progetti e raggiungere gli obiettivi previsti;</a:t>
            </a:r>
            <a:endParaRPr sz="900"/>
          </a:p>
          <a:p>
            <a:pPr marL="457200" lvl="0" indent="-285750" algn="l" rtl="0">
              <a:lnSpc>
                <a:spcPct val="115000"/>
              </a:lnSpc>
              <a:spcBef>
                <a:spcPts val="0"/>
              </a:spcBef>
              <a:spcAft>
                <a:spcPts val="0"/>
              </a:spcAft>
              <a:buSzPts val="900"/>
              <a:buChar char="●"/>
            </a:pPr>
            <a:r>
              <a:rPr lang="en" sz="900"/>
              <a:t>gestire i progetti e le loro informazioni anagrafiche; </a:t>
            </a:r>
            <a:endParaRPr sz="900"/>
          </a:p>
          <a:p>
            <a:pPr marL="457200" lvl="0" indent="-285750" algn="l" rtl="0">
              <a:lnSpc>
                <a:spcPct val="115000"/>
              </a:lnSpc>
              <a:spcBef>
                <a:spcPts val="0"/>
              </a:spcBef>
              <a:spcAft>
                <a:spcPts val="0"/>
              </a:spcAft>
              <a:buSzPts val="900"/>
              <a:buChar char="●"/>
            </a:pPr>
            <a:r>
              <a:rPr lang="en" sz="900"/>
              <a:t>gestire le attività di monitoraggio tramite l’invio della documentazione necessaria per l’attività di verifica e controllo dei principi DNSH.</a:t>
            </a:r>
            <a:endParaRPr sz="900"/>
          </a:p>
          <a:p>
            <a:pPr marL="0" lvl="0" indent="0" algn="l" rtl="0">
              <a:lnSpc>
                <a:spcPct val="115000"/>
              </a:lnSpc>
              <a:spcBef>
                <a:spcPts val="2400"/>
              </a:spcBef>
              <a:spcAft>
                <a:spcPts val="0"/>
              </a:spcAft>
              <a:buNone/>
            </a:pPr>
            <a:endParaRPr sz="900"/>
          </a:p>
          <a:p>
            <a:pPr marL="0" lvl="0" indent="0" algn="l" rtl="0">
              <a:lnSpc>
                <a:spcPct val="115000"/>
              </a:lnSpc>
              <a:spcBef>
                <a:spcPts val="2400"/>
              </a:spcBef>
              <a:spcAft>
                <a:spcPts val="2400"/>
              </a:spcAft>
              <a:buNone/>
            </a:pPr>
            <a:endParaRPr sz="900"/>
          </a:p>
        </p:txBody>
      </p:sp>
      <p:sp>
        <p:nvSpPr>
          <p:cNvPr id="312" name="Google Shape;312;p22"/>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IL“DO NOT SIGNIFICANT HARM” </a:t>
            </a:r>
            <a:endParaRPr sz="2100" b="1">
              <a:solidFill>
                <a:srgbClr val="415364"/>
              </a:solidFill>
            </a:endParaRPr>
          </a:p>
        </p:txBody>
      </p:sp>
      <p:sp>
        <p:nvSpPr>
          <p:cNvPr id="313" name="Google Shape;313;p22"/>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314" name="Google Shape;314;p22"/>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r>
              <a:rPr lang="en" sz="1200">
                <a:solidFill>
                  <a:srgbClr val="797979"/>
                </a:solidFill>
              </a:rPr>
              <a:t>I TRE MACRO STRUMENTI A SUPPORTO (2/2)</a:t>
            </a:r>
            <a:endParaRPr sz="1200" b="0" i="0" u="none" strike="noStrike" cap="none">
              <a:solidFill>
                <a:srgbClr val="797979"/>
              </a:solidFill>
              <a:latin typeface="Arial"/>
              <a:ea typeface="Arial"/>
              <a:cs typeface="Arial"/>
              <a:sym typeface="Arial"/>
            </a:endParaRPr>
          </a:p>
        </p:txBody>
      </p:sp>
      <p:sp>
        <p:nvSpPr>
          <p:cNvPr id="315" name="Google Shape;315;p22"/>
          <p:cNvSpPr/>
          <p:nvPr/>
        </p:nvSpPr>
        <p:spPr>
          <a:xfrm>
            <a:off x="208950" y="717900"/>
            <a:ext cx="2448300" cy="136200"/>
          </a:xfrm>
          <a:prstGeom prst="rect">
            <a:avLst/>
          </a:prstGeom>
          <a:solidFill>
            <a:srgbClr val="3E516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1">
                <a:solidFill>
                  <a:srgbClr val="FFFEFD"/>
                </a:solidFill>
              </a:rPr>
              <a:t>    2.  CHECKLIST DI VERIFICA SCHEDE TECNICHE</a:t>
            </a:r>
            <a:endParaRPr sz="1100" b="0" i="0" u="none" strike="noStrike" cap="none">
              <a:solidFill>
                <a:srgbClr val="000000"/>
              </a:solidFill>
              <a:latin typeface="Arial"/>
              <a:ea typeface="Arial"/>
              <a:cs typeface="Arial"/>
              <a:sym typeface="Arial"/>
            </a:endParaRPr>
          </a:p>
        </p:txBody>
      </p:sp>
      <p:pic>
        <p:nvPicPr>
          <p:cNvPr id="316" name="Google Shape;316;p22"/>
          <p:cNvPicPr preferRelativeResize="0"/>
          <p:nvPr/>
        </p:nvPicPr>
        <p:blipFill rotWithShape="1">
          <a:blip r:embed="rId3">
            <a:alphaModFix/>
          </a:blip>
          <a:srcRect r="21648"/>
          <a:stretch/>
        </p:blipFill>
        <p:spPr>
          <a:xfrm>
            <a:off x="7323900" y="187925"/>
            <a:ext cx="1272020" cy="1621826"/>
          </a:xfrm>
          <a:prstGeom prst="rect">
            <a:avLst/>
          </a:prstGeom>
          <a:noFill/>
          <a:ln w="9525" cap="flat" cmpd="sng">
            <a:solidFill>
              <a:srgbClr val="9E9E9E"/>
            </a:solidFill>
            <a:prstDash val="solid"/>
            <a:round/>
            <a:headEnd type="none" w="sm" len="sm"/>
            <a:tailEnd type="none" w="sm" len="sm"/>
          </a:ln>
          <a:effectLst>
            <a:outerShdw blurRad="57150" dist="19050" dir="5400000" algn="bl" rotWithShape="0">
              <a:srgbClr val="000000">
                <a:alpha val="50000"/>
              </a:srgbClr>
            </a:outerShdw>
          </a:effectLst>
        </p:spPr>
      </p:pic>
      <p:sp>
        <p:nvSpPr>
          <p:cNvPr id="317" name="Google Shape;317;p22"/>
          <p:cNvSpPr txBox="1"/>
          <p:nvPr/>
        </p:nvSpPr>
        <p:spPr>
          <a:xfrm>
            <a:off x="80725" y="1889277"/>
            <a:ext cx="7046700" cy="1243200"/>
          </a:xfrm>
          <a:prstGeom prst="rect">
            <a:avLst/>
          </a:prstGeom>
          <a:noFill/>
          <a:ln w="9525" cap="flat" cmpd="sng">
            <a:solidFill>
              <a:srgbClr val="405363"/>
            </a:solidFill>
            <a:prstDash val="solid"/>
            <a:round/>
            <a:headEnd type="none" w="sm" len="sm"/>
            <a:tailEnd type="none" w="sm" len="sm"/>
          </a:ln>
        </p:spPr>
        <p:txBody>
          <a:bodyPr spcFirstLastPara="1" wrap="square" lIns="91425" tIns="91425" rIns="91425" bIns="91425" anchor="t" anchorCtr="0">
            <a:noAutofit/>
          </a:bodyPr>
          <a:lstStyle/>
          <a:p>
            <a:pPr marL="0" lvl="0" indent="0" algn="just" rtl="0">
              <a:spcBef>
                <a:spcPts val="0"/>
              </a:spcBef>
              <a:spcAft>
                <a:spcPts val="0"/>
              </a:spcAft>
              <a:buNone/>
            </a:pPr>
            <a:endParaRPr sz="900"/>
          </a:p>
          <a:p>
            <a:pPr marL="0" lvl="0" indent="0" algn="just" rtl="0">
              <a:spcBef>
                <a:spcPts val="0"/>
              </a:spcBef>
              <a:spcAft>
                <a:spcPts val="0"/>
              </a:spcAft>
              <a:buNone/>
            </a:pPr>
            <a:r>
              <a:rPr lang="en" sz="900"/>
              <a:t>Ovviamente dev’essere sempre garantito il rispetto della normativa ambientale (nazionale o regionale che sia) applicabile. </a:t>
            </a:r>
            <a:r>
              <a:rPr lang="en" sz="900" b="1"/>
              <a:t>Un ruolo fondamentale è rivestito da AIA </a:t>
            </a:r>
            <a:r>
              <a:rPr lang="en" sz="900"/>
              <a:t>(Autorizzazione Integrata Ambientale)</a:t>
            </a:r>
            <a:r>
              <a:rPr lang="en" sz="900" b="1"/>
              <a:t> e AUA </a:t>
            </a:r>
            <a:r>
              <a:rPr lang="en" sz="900"/>
              <a:t>(Autorizzazione Unica Ambientale)</a:t>
            </a:r>
            <a:r>
              <a:rPr lang="en" sz="900" b="1"/>
              <a:t>, procedimenti di assoggettabilità a VIA </a:t>
            </a:r>
            <a:r>
              <a:rPr lang="en" sz="900"/>
              <a:t>(Valutazione di impatto ambientale), etc.</a:t>
            </a:r>
            <a:r>
              <a:rPr lang="en" sz="900" b="1"/>
              <a:t> Tali provvedimenti devono essere presentati in fase di rendicontazione della documentazione legata al DNSH (ReGIS), così come certificazioni volontarie </a:t>
            </a:r>
            <a:r>
              <a:rPr lang="en" sz="900"/>
              <a:t>(es. ISO 14001,EMAS ecc), la cui presenza molto spesso garantisce automaticamente la conformità di un criterio. Per quanto riguarda i </a:t>
            </a:r>
            <a:r>
              <a:rPr lang="en" sz="900" b="1">
                <a:uFill>
                  <a:noFill/>
                </a:uFill>
                <a:hlinkClick r:id="rId4"/>
              </a:rPr>
              <a:t>CAM</a:t>
            </a:r>
            <a:r>
              <a:rPr lang="en" sz="900"/>
              <a:t> (Criteri Ambientali Minimi), questi sono obbligatori quando si parla di appalti pubblici, ma molto spesso vengono richiamati per ottemperare ai requisiti come demolizione selettiva e criteri di disassemblaggio.</a:t>
            </a:r>
            <a:endParaRPr sz="1800">
              <a:solidFill>
                <a:schemeClr val="dk2"/>
              </a:solidFill>
            </a:endParaRPr>
          </a:p>
        </p:txBody>
      </p:sp>
      <p:sp>
        <p:nvSpPr>
          <p:cNvPr id="318" name="Google Shape;318;p22"/>
          <p:cNvSpPr/>
          <p:nvPr/>
        </p:nvSpPr>
        <p:spPr>
          <a:xfrm>
            <a:off x="208950" y="1830125"/>
            <a:ext cx="2448300" cy="236400"/>
          </a:xfrm>
          <a:prstGeom prst="rect">
            <a:avLst/>
          </a:prstGeom>
          <a:solidFill>
            <a:srgbClr val="3E516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1">
                <a:solidFill>
                  <a:srgbClr val="FFFEFD"/>
                </a:solidFill>
              </a:rPr>
              <a:t>    3.  NORMATIVA NAZIONALE, CRITERI AMBIENTALI    MINIMI E CERTIFICAZIONI VOLONTARIE </a:t>
            </a:r>
            <a:endParaRPr sz="1100" b="0" i="0" u="none" strike="noStrike" cap="none">
              <a:solidFill>
                <a:srgbClr val="000000"/>
              </a:solidFill>
              <a:latin typeface="Arial"/>
              <a:ea typeface="Arial"/>
              <a:cs typeface="Arial"/>
              <a:sym typeface="Arial"/>
            </a:endParaRPr>
          </a:p>
        </p:txBody>
      </p:sp>
      <p:sp>
        <p:nvSpPr>
          <p:cNvPr id="319" name="Google Shape;319;p22"/>
          <p:cNvSpPr/>
          <p:nvPr/>
        </p:nvSpPr>
        <p:spPr>
          <a:xfrm>
            <a:off x="257850" y="3237475"/>
            <a:ext cx="2399400" cy="136200"/>
          </a:xfrm>
          <a:prstGeom prst="rect">
            <a:avLst/>
          </a:prstGeom>
          <a:solidFill>
            <a:srgbClr val="3E516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1">
                <a:solidFill>
                  <a:srgbClr val="FFFEFD"/>
                </a:solidFill>
              </a:rPr>
              <a:t>   LA PIATTAFORMA ReGIS  </a:t>
            </a:r>
            <a:endParaRPr sz="1100" b="0" i="0" u="none" strike="noStrike" cap="none">
              <a:solidFill>
                <a:srgbClr val="000000"/>
              </a:solidFill>
              <a:latin typeface="Arial"/>
              <a:ea typeface="Arial"/>
              <a:cs typeface="Arial"/>
              <a:sym typeface="Arial"/>
            </a:endParaRPr>
          </a:p>
        </p:txBody>
      </p:sp>
      <p:pic>
        <p:nvPicPr>
          <p:cNvPr id="320" name="Google Shape;320;p22"/>
          <p:cNvPicPr preferRelativeResize="0"/>
          <p:nvPr/>
        </p:nvPicPr>
        <p:blipFill>
          <a:blip r:embed="rId5">
            <a:alphaModFix/>
          </a:blip>
          <a:stretch>
            <a:fillRect/>
          </a:stretch>
        </p:blipFill>
        <p:spPr>
          <a:xfrm>
            <a:off x="7758100" y="1534988"/>
            <a:ext cx="1192201" cy="1621830"/>
          </a:xfrm>
          <a:prstGeom prst="rect">
            <a:avLst/>
          </a:prstGeom>
          <a:noFill/>
          <a:ln w="9525" cap="flat" cmpd="sng">
            <a:solidFill>
              <a:srgbClr val="9E9E9E"/>
            </a:solidFill>
            <a:prstDash val="solid"/>
            <a:round/>
            <a:headEnd type="none" w="sm" len="sm"/>
            <a:tailEnd type="none" w="sm" len="sm"/>
          </a:ln>
        </p:spPr>
      </p:pic>
      <p:sp>
        <p:nvSpPr>
          <p:cNvPr id="321" name="Google Shape;321;p22"/>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7</a:t>
            </a:fld>
            <a:endParaRPr sz="600">
              <a:solidFill>
                <a:srgbClr val="636466"/>
              </a:solidFill>
            </a:endParaRPr>
          </a:p>
        </p:txBody>
      </p:sp>
      <p:pic>
        <p:nvPicPr>
          <p:cNvPr id="322" name="Google Shape;322;p22"/>
          <p:cNvPicPr preferRelativeResize="0"/>
          <p:nvPr/>
        </p:nvPicPr>
        <p:blipFill rotWithShape="1">
          <a:blip r:embed="rId6">
            <a:alphaModFix/>
          </a:blip>
          <a:srcRect l="55432"/>
          <a:stretch/>
        </p:blipFill>
        <p:spPr>
          <a:xfrm>
            <a:off x="95199" y="4702100"/>
            <a:ext cx="826375" cy="283625"/>
          </a:xfrm>
          <a:prstGeom prst="rect">
            <a:avLst/>
          </a:prstGeom>
          <a:noFill/>
          <a:ln>
            <a:noFill/>
          </a:ln>
        </p:spPr>
      </p:pic>
      <p:pic>
        <p:nvPicPr>
          <p:cNvPr id="323" name="Google Shape;323;p22" descr="Italia Domani, online il portale dedicato al PNRR - Ministero dell'Economia  e delle Finanze"/>
          <p:cNvPicPr preferRelativeResize="0"/>
          <p:nvPr/>
        </p:nvPicPr>
        <p:blipFill rotWithShape="1">
          <a:blip r:embed="rId7">
            <a:alphaModFix/>
          </a:blip>
          <a:srcRect t="25636" b="26596"/>
          <a:stretch/>
        </p:blipFill>
        <p:spPr>
          <a:xfrm>
            <a:off x="1030331" y="4702100"/>
            <a:ext cx="1192187" cy="283626"/>
          </a:xfrm>
          <a:prstGeom prst="rect">
            <a:avLst/>
          </a:prstGeom>
          <a:noFill/>
          <a:ln>
            <a:noFill/>
          </a:ln>
        </p:spPr>
      </p:pic>
      <p:sp>
        <p:nvSpPr>
          <p:cNvPr id="324" name="Google Shape;324;p22"/>
          <p:cNvSpPr/>
          <p:nvPr/>
        </p:nvSpPr>
        <p:spPr>
          <a:xfrm>
            <a:off x="7323900" y="3577625"/>
            <a:ext cx="1552800" cy="1285800"/>
          </a:xfrm>
          <a:prstGeom prst="rect">
            <a:avLst/>
          </a:prstGeom>
          <a:solidFill>
            <a:srgbClr val="F3F2F1"/>
          </a:solidFill>
          <a:ln w="9525" cap="flat" cmpd="sng">
            <a:solidFill>
              <a:schemeClr val="dk2"/>
            </a:solidFill>
            <a:prstDash val="lgDash"/>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800" b="1">
                <a:latin typeface="Lato"/>
                <a:ea typeface="Lato"/>
                <a:cs typeface="Lato"/>
                <a:sym typeface="Lato"/>
              </a:rPr>
              <a:t>N.B.</a:t>
            </a:r>
            <a:r>
              <a:rPr lang="en" sz="800">
                <a:latin typeface="Lato"/>
                <a:ea typeface="Lato"/>
                <a:cs typeface="Lato"/>
                <a:sym typeface="Lato"/>
              </a:rPr>
              <a:t> Si precisa che alcuni requisiti debbano essere recepiti laddove - indipendentemente dall’uso dei CAM 2017 o 2022 - fossero già previsti dal Regolamento (UE) 2021/2139 della CE del 4 giugno 2021 in vigore dal 1° gennaio 2022.</a:t>
            </a:r>
            <a:endParaRPr sz="800">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23"/>
          <p:cNvSpPr/>
          <p:nvPr/>
        </p:nvSpPr>
        <p:spPr>
          <a:xfrm>
            <a:off x="95100" y="1839125"/>
            <a:ext cx="8925300" cy="2908800"/>
          </a:xfrm>
          <a:prstGeom prst="rect">
            <a:avLst/>
          </a:prstGeom>
          <a:solidFill>
            <a:srgbClr val="F3F2F1"/>
          </a:solidFill>
          <a:ln w="9525" cap="flat" cmpd="sng">
            <a:solidFill>
              <a:srgbClr val="415364"/>
            </a:solidFill>
            <a:prstDash val="lgDash"/>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lvl="0" indent="0" algn="l" rtl="0">
              <a:spcBef>
                <a:spcPts val="0"/>
              </a:spcBef>
              <a:spcAft>
                <a:spcPts val="0"/>
              </a:spcAft>
              <a:buNone/>
            </a:pPr>
            <a:endParaRPr sz="1013" b="0" i="0" u="none" strike="noStrike" cap="none">
              <a:solidFill>
                <a:srgbClr val="FFFEFD"/>
              </a:solidFill>
              <a:latin typeface="Arial"/>
              <a:ea typeface="Arial"/>
              <a:cs typeface="Arial"/>
              <a:sym typeface="Arial"/>
            </a:endParaRPr>
          </a:p>
        </p:txBody>
      </p:sp>
      <p:sp>
        <p:nvSpPr>
          <p:cNvPr id="330" name="Google Shape;330;p23"/>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SCHEDE TECNICHE</a:t>
            </a:r>
            <a:endParaRPr sz="1100" b="0" i="0" u="none" strike="noStrike" cap="none">
              <a:solidFill>
                <a:srgbClr val="000000"/>
              </a:solidFill>
              <a:latin typeface="Arial"/>
              <a:ea typeface="Arial"/>
              <a:cs typeface="Arial"/>
              <a:sym typeface="Arial"/>
            </a:endParaRPr>
          </a:p>
        </p:txBody>
      </p:sp>
      <p:sp>
        <p:nvSpPr>
          <p:cNvPr id="331" name="Google Shape;331;p23"/>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0"/>
              </a:spcBef>
              <a:spcAft>
                <a:spcPts val="0"/>
              </a:spcAft>
              <a:buClr>
                <a:srgbClr val="797979"/>
              </a:buClr>
              <a:buSzPts val="1200"/>
              <a:buFont typeface="Arial"/>
              <a:buNone/>
            </a:pPr>
            <a:r>
              <a:rPr lang="en" sz="1200">
                <a:solidFill>
                  <a:srgbClr val="797979"/>
                </a:solidFill>
              </a:rPr>
              <a:t>APPLICAZIONI, PRINCIPI GUIDA E VINCOLI SCHEDA 1</a:t>
            </a: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332" name="Google Shape;332;p23"/>
          <p:cNvSpPr txBox="1"/>
          <p:nvPr/>
        </p:nvSpPr>
        <p:spPr>
          <a:xfrm>
            <a:off x="80725" y="755075"/>
            <a:ext cx="8940000" cy="657600"/>
          </a:xfrm>
          <a:prstGeom prst="rect">
            <a:avLst/>
          </a:prstGeom>
          <a:noFill/>
          <a:ln w="9525" cap="flat" cmpd="sng">
            <a:solidFill>
              <a:srgbClr val="405363"/>
            </a:solidFill>
            <a:prstDash val="solid"/>
            <a:round/>
            <a:headEnd type="none" w="sm" len="sm"/>
            <a:tailEnd type="none" w="sm" len="sm"/>
          </a:ln>
        </p:spPr>
        <p:txBody>
          <a:bodyPr spcFirstLastPara="1" wrap="square" lIns="91425" tIns="137150" rIns="91425" bIns="91425" anchor="t" anchorCtr="0">
            <a:noAutofit/>
          </a:bodyPr>
          <a:lstStyle/>
          <a:p>
            <a:pPr marL="0" lvl="0" indent="0" algn="just" rtl="0">
              <a:lnSpc>
                <a:spcPct val="115000"/>
              </a:lnSpc>
              <a:spcBef>
                <a:spcPts val="0"/>
              </a:spcBef>
              <a:spcAft>
                <a:spcPts val="0"/>
              </a:spcAft>
              <a:buClr>
                <a:srgbClr val="000000"/>
              </a:buClr>
              <a:buSzPts val="900"/>
              <a:buFont typeface="Arial"/>
              <a:buNone/>
            </a:pPr>
            <a:r>
              <a:rPr lang="en" sz="900"/>
              <a:t>La misura </a:t>
            </a:r>
            <a:r>
              <a:rPr lang="en" sz="900" b="1">
                <a:solidFill>
                  <a:srgbClr val="3E5161"/>
                </a:solidFill>
              </a:rPr>
              <a:t>M2C3 – I 1.2</a:t>
            </a:r>
            <a:r>
              <a:rPr lang="en" sz="900"/>
              <a:t> è espressamente orientata all'analisi delle Schede 1, 2 e 12, sotto il </a:t>
            </a:r>
            <a:r>
              <a:rPr lang="en" sz="900" b="1">
                <a:solidFill>
                  <a:srgbClr val="3E5161"/>
                </a:solidFill>
              </a:rPr>
              <a:t>REGIME 2</a:t>
            </a:r>
            <a:r>
              <a:rPr lang="en" sz="900">
                <a:solidFill>
                  <a:srgbClr val="3E5161"/>
                </a:solidFill>
              </a:rPr>
              <a:t>,</a:t>
            </a:r>
            <a:r>
              <a:rPr lang="en" sz="900"/>
              <a:t> ciascuna delle quali è dedicata, rispettivamente, a specifici ambiti tematici:</a:t>
            </a:r>
            <a:endParaRPr sz="900"/>
          </a:p>
          <a:p>
            <a:pPr marL="0" lvl="0" indent="0" algn="just" rtl="0">
              <a:lnSpc>
                <a:spcPct val="115000"/>
              </a:lnSpc>
              <a:spcBef>
                <a:spcPts val="0"/>
              </a:spcBef>
              <a:spcAft>
                <a:spcPts val="0"/>
              </a:spcAft>
              <a:buNone/>
            </a:pPr>
            <a:r>
              <a:rPr lang="en" sz="900" b="1">
                <a:solidFill>
                  <a:srgbClr val="44546A"/>
                </a:solidFill>
              </a:rPr>
              <a:t>1) </a:t>
            </a:r>
            <a:r>
              <a:rPr lang="en" sz="900" b="1">
                <a:solidFill>
                  <a:srgbClr val="3B5362"/>
                </a:solidFill>
              </a:rPr>
              <a:t>Costruzione di nuovi edifici;</a:t>
            </a:r>
            <a:r>
              <a:rPr lang="en" sz="900"/>
              <a:t> 2) Ristrutturazione di edifici; 12) Produzione di elettricità da pannelli solari</a:t>
            </a:r>
            <a:endParaRPr sz="1800">
              <a:solidFill>
                <a:schemeClr val="dk2"/>
              </a:solidFill>
            </a:endParaRPr>
          </a:p>
        </p:txBody>
      </p:sp>
      <p:sp>
        <p:nvSpPr>
          <p:cNvPr id="333" name="Google Shape;333;p23"/>
          <p:cNvSpPr/>
          <p:nvPr/>
        </p:nvSpPr>
        <p:spPr>
          <a:xfrm>
            <a:off x="208951" y="717900"/>
            <a:ext cx="1482300" cy="136200"/>
          </a:xfrm>
          <a:prstGeom prst="rect">
            <a:avLst/>
          </a:prstGeom>
          <a:solidFill>
            <a:srgbClr val="3E516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1">
                <a:solidFill>
                  <a:srgbClr val="FFFEFD"/>
                </a:solidFill>
              </a:rPr>
              <a:t>     OVERVIEW </a:t>
            </a:r>
            <a:endParaRPr sz="1100" b="0" i="0" u="none" strike="noStrike" cap="none">
              <a:solidFill>
                <a:srgbClr val="000000"/>
              </a:solidFill>
              <a:latin typeface="Arial"/>
              <a:ea typeface="Arial"/>
              <a:cs typeface="Arial"/>
              <a:sym typeface="Arial"/>
            </a:endParaRPr>
          </a:p>
        </p:txBody>
      </p:sp>
      <p:pic>
        <p:nvPicPr>
          <p:cNvPr id="334" name="Google Shape;334;p23" descr="Ricerca con riempimento a tinta unita"/>
          <p:cNvPicPr preferRelativeResize="0"/>
          <p:nvPr/>
        </p:nvPicPr>
        <p:blipFill rotWithShape="1">
          <a:blip r:embed="rId3">
            <a:alphaModFix/>
          </a:blip>
          <a:srcRect/>
          <a:stretch/>
        </p:blipFill>
        <p:spPr>
          <a:xfrm>
            <a:off x="248009" y="717981"/>
            <a:ext cx="136040" cy="136040"/>
          </a:xfrm>
          <a:prstGeom prst="rect">
            <a:avLst/>
          </a:prstGeom>
          <a:noFill/>
          <a:ln>
            <a:noFill/>
          </a:ln>
        </p:spPr>
      </p:pic>
      <p:sp>
        <p:nvSpPr>
          <p:cNvPr id="335" name="Google Shape;335;p23"/>
          <p:cNvSpPr/>
          <p:nvPr/>
        </p:nvSpPr>
        <p:spPr>
          <a:xfrm>
            <a:off x="308550" y="1981625"/>
            <a:ext cx="2348700" cy="136200"/>
          </a:xfrm>
          <a:prstGeom prst="roundRect">
            <a:avLst>
              <a:gd name="adj" fmla="val 16667"/>
            </a:avLst>
          </a:prstGeom>
          <a:solidFill>
            <a:srgbClr val="415364"/>
          </a:solidFill>
          <a:ln>
            <a:noFill/>
          </a:ln>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700"/>
              <a:buFont typeface="Arial"/>
              <a:buNone/>
            </a:pPr>
            <a:r>
              <a:rPr lang="en" sz="700" b="1">
                <a:solidFill>
                  <a:srgbClr val="FFFEFD"/>
                </a:solidFill>
              </a:rPr>
              <a:t>APPLICAZIONE</a:t>
            </a:r>
            <a:endParaRPr sz="900"/>
          </a:p>
        </p:txBody>
      </p:sp>
      <p:sp>
        <p:nvSpPr>
          <p:cNvPr id="336" name="Google Shape;336;p23"/>
          <p:cNvSpPr/>
          <p:nvPr/>
        </p:nvSpPr>
        <p:spPr>
          <a:xfrm>
            <a:off x="316025" y="2931700"/>
            <a:ext cx="2322900" cy="136200"/>
          </a:xfrm>
          <a:prstGeom prst="roundRect">
            <a:avLst>
              <a:gd name="adj" fmla="val 16667"/>
            </a:avLst>
          </a:prstGeom>
          <a:solidFill>
            <a:srgbClr val="41536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EFD"/>
              </a:buClr>
              <a:buSzPts val="1200"/>
              <a:buFont typeface="Arial"/>
              <a:buNone/>
            </a:pPr>
            <a:r>
              <a:rPr lang="en" sz="700" b="1">
                <a:solidFill>
                  <a:srgbClr val="FFFEFD"/>
                </a:solidFill>
              </a:rPr>
              <a:t>PRINCIPIO GUIDA</a:t>
            </a:r>
            <a:endParaRPr sz="700" b="1">
              <a:solidFill>
                <a:srgbClr val="FFFEFD"/>
              </a:solidFill>
            </a:endParaRPr>
          </a:p>
        </p:txBody>
      </p:sp>
      <p:sp>
        <p:nvSpPr>
          <p:cNvPr id="337" name="Google Shape;337;p23"/>
          <p:cNvSpPr/>
          <p:nvPr/>
        </p:nvSpPr>
        <p:spPr>
          <a:xfrm>
            <a:off x="3808650" y="1981625"/>
            <a:ext cx="2348700" cy="136200"/>
          </a:xfrm>
          <a:prstGeom prst="roundRect">
            <a:avLst>
              <a:gd name="adj" fmla="val 16667"/>
            </a:avLst>
          </a:prstGeom>
          <a:solidFill>
            <a:srgbClr val="41536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EFD"/>
              </a:buClr>
              <a:buSzPts val="1200"/>
              <a:buFont typeface="Arial"/>
              <a:buNone/>
            </a:pPr>
            <a:r>
              <a:rPr lang="en" sz="700" b="1">
                <a:solidFill>
                  <a:srgbClr val="FFFEFD"/>
                </a:solidFill>
              </a:rPr>
              <a:t>VINCOLI</a:t>
            </a:r>
            <a:endParaRPr sz="700" b="1">
              <a:solidFill>
                <a:srgbClr val="FFFEFD"/>
              </a:solidFill>
            </a:endParaRPr>
          </a:p>
        </p:txBody>
      </p:sp>
      <p:sp>
        <p:nvSpPr>
          <p:cNvPr id="338" name="Google Shape;338;p23"/>
          <p:cNvSpPr txBox="1"/>
          <p:nvPr/>
        </p:nvSpPr>
        <p:spPr>
          <a:xfrm>
            <a:off x="95100" y="1513825"/>
            <a:ext cx="613200" cy="261600"/>
          </a:xfrm>
          <a:prstGeom prst="rect">
            <a:avLst/>
          </a:prstGeom>
          <a:solidFill>
            <a:srgbClr val="FFFEFD"/>
          </a:solidFill>
          <a:ln w="9525" cap="flat" cmpd="sng">
            <a:solidFill>
              <a:srgbClr val="415364"/>
            </a:solidFill>
            <a:prstDash val="solid"/>
            <a:round/>
            <a:headEnd type="none" w="sm" len="sm"/>
            <a:tailEnd type="none" w="sm" len="sm"/>
          </a:ln>
        </p:spPr>
        <p:txBody>
          <a:bodyPr spcFirstLastPara="1" wrap="square" lIns="0" tIns="45700" rIns="91425" bIns="45700" anchor="ctr" anchorCtr="0">
            <a:noAutofit/>
          </a:bodyPr>
          <a:lstStyle/>
          <a:p>
            <a:pPr marL="0" marR="0" lvl="0" indent="0" algn="ctr" rtl="0">
              <a:lnSpc>
                <a:spcPct val="100000"/>
              </a:lnSpc>
              <a:spcBef>
                <a:spcPts val="0"/>
              </a:spcBef>
              <a:spcAft>
                <a:spcPts val="0"/>
              </a:spcAft>
              <a:buClr>
                <a:srgbClr val="415364"/>
              </a:buClr>
              <a:buSzPts val="1100"/>
              <a:buFont typeface="Arial"/>
              <a:buNone/>
            </a:pPr>
            <a:r>
              <a:rPr lang="en" sz="1100" b="1">
                <a:solidFill>
                  <a:srgbClr val="415364"/>
                </a:solidFill>
                <a:latin typeface="Overlock"/>
                <a:ea typeface="Overlock"/>
                <a:cs typeface="Overlock"/>
                <a:sym typeface="Overlock"/>
              </a:rPr>
              <a:t>  </a:t>
            </a:r>
            <a:r>
              <a:rPr lang="en" sz="1100" b="1" u="sng">
                <a:solidFill>
                  <a:srgbClr val="415364"/>
                </a:solidFill>
                <a:latin typeface="Overlock"/>
                <a:ea typeface="Overlock"/>
                <a:cs typeface="Overlock"/>
                <a:sym typeface="Overlock"/>
              </a:rPr>
              <a:t>Scheda</a:t>
            </a:r>
            <a:endParaRPr/>
          </a:p>
        </p:txBody>
      </p:sp>
      <p:grpSp>
        <p:nvGrpSpPr>
          <p:cNvPr id="339" name="Google Shape;339;p23"/>
          <p:cNvGrpSpPr/>
          <p:nvPr/>
        </p:nvGrpSpPr>
        <p:grpSpPr>
          <a:xfrm>
            <a:off x="791847" y="1491503"/>
            <a:ext cx="328202" cy="309298"/>
            <a:chOff x="268525" y="2134014"/>
            <a:chExt cx="432300" cy="407400"/>
          </a:xfrm>
        </p:grpSpPr>
        <p:sp>
          <p:nvSpPr>
            <p:cNvPr id="340" name="Google Shape;340;p23"/>
            <p:cNvSpPr/>
            <p:nvPr/>
          </p:nvSpPr>
          <p:spPr>
            <a:xfrm>
              <a:off x="268525" y="2134014"/>
              <a:ext cx="432300" cy="407400"/>
            </a:xfrm>
            <a:prstGeom prst="ellipse">
              <a:avLst/>
            </a:prstGeom>
            <a:solidFill>
              <a:srgbClr val="415364"/>
            </a:solidFill>
            <a:ln w="9525" cap="flat" cmpd="sng">
              <a:solidFill>
                <a:srgbClr val="41536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341" name="Google Shape;341;p23"/>
            <p:cNvSpPr txBox="1"/>
            <p:nvPr/>
          </p:nvSpPr>
          <p:spPr>
            <a:xfrm>
              <a:off x="303891" y="2205249"/>
              <a:ext cx="349800" cy="261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solidFill>
                    <a:schemeClr val="lt1"/>
                  </a:solidFill>
                  <a:latin typeface="Lato"/>
                  <a:ea typeface="Lato"/>
                  <a:cs typeface="Lato"/>
                  <a:sym typeface="Lato"/>
                </a:rPr>
                <a:t>1</a:t>
              </a:r>
              <a:endParaRPr sz="1200">
                <a:solidFill>
                  <a:schemeClr val="lt1"/>
                </a:solidFill>
                <a:latin typeface="Lato"/>
                <a:ea typeface="Lato"/>
                <a:cs typeface="Lato"/>
                <a:sym typeface="Lato"/>
              </a:endParaRPr>
            </a:p>
          </p:txBody>
        </p:sp>
      </p:grpSp>
      <p:sp>
        <p:nvSpPr>
          <p:cNvPr id="342" name="Google Shape;342;p23"/>
          <p:cNvSpPr txBox="1"/>
          <p:nvPr/>
        </p:nvSpPr>
        <p:spPr>
          <a:xfrm>
            <a:off x="316025" y="2221975"/>
            <a:ext cx="2322900" cy="498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800" b="1">
                <a:solidFill>
                  <a:schemeClr val="accent1"/>
                </a:solidFill>
              </a:rPr>
              <a:t>Costruzione di nuovi edifici</a:t>
            </a:r>
            <a:r>
              <a:rPr lang="en" sz="800">
                <a:solidFill>
                  <a:schemeClr val="accent1"/>
                </a:solidFill>
              </a:rPr>
              <a:t>, interventi di </a:t>
            </a:r>
            <a:r>
              <a:rPr lang="en" sz="800" b="1">
                <a:solidFill>
                  <a:schemeClr val="accent1"/>
                </a:solidFill>
              </a:rPr>
              <a:t>demolizione e ricostruzione e/o ampliamento</a:t>
            </a:r>
            <a:r>
              <a:rPr lang="en" sz="800">
                <a:solidFill>
                  <a:schemeClr val="accent1"/>
                </a:solidFill>
              </a:rPr>
              <a:t> di edifici esistenti residenziali e non residenziali.</a:t>
            </a:r>
            <a:endParaRPr sz="800">
              <a:solidFill>
                <a:schemeClr val="accent1"/>
              </a:solidFill>
            </a:endParaRPr>
          </a:p>
        </p:txBody>
      </p:sp>
      <p:sp>
        <p:nvSpPr>
          <p:cNvPr id="343" name="Google Shape;343;p23"/>
          <p:cNvSpPr txBox="1"/>
          <p:nvPr/>
        </p:nvSpPr>
        <p:spPr>
          <a:xfrm>
            <a:off x="290225" y="3061763"/>
            <a:ext cx="2589300" cy="144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b="1">
                <a:solidFill>
                  <a:srgbClr val="44546A"/>
                </a:solidFill>
              </a:rPr>
              <a:t>Non sono ammessi </a:t>
            </a:r>
            <a:r>
              <a:rPr lang="en" sz="800">
                <a:solidFill>
                  <a:srgbClr val="44546A"/>
                </a:solidFill>
              </a:rPr>
              <a:t>edifici destinati a:</a:t>
            </a:r>
            <a:endParaRPr sz="800">
              <a:solidFill>
                <a:srgbClr val="44546A"/>
              </a:solidFill>
            </a:endParaRPr>
          </a:p>
          <a:p>
            <a:pPr marL="0" lvl="0" indent="0" algn="l" rtl="0">
              <a:lnSpc>
                <a:spcPct val="50000"/>
              </a:lnSpc>
              <a:spcBef>
                <a:spcPts val="0"/>
              </a:spcBef>
              <a:spcAft>
                <a:spcPts val="0"/>
              </a:spcAft>
              <a:buNone/>
            </a:pPr>
            <a:endParaRPr sz="800">
              <a:solidFill>
                <a:srgbClr val="44546A"/>
              </a:solidFill>
            </a:endParaRPr>
          </a:p>
          <a:p>
            <a:pPr marL="0" lvl="0" indent="0" algn="l" rtl="0">
              <a:lnSpc>
                <a:spcPct val="115000"/>
              </a:lnSpc>
              <a:spcBef>
                <a:spcPts val="0"/>
              </a:spcBef>
              <a:spcAft>
                <a:spcPts val="0"/>
              </a:spcAft>
              <a:buNone/>
            </a:pPr>
            <a:r>
              <a:rPr lang="en" sz="800">
                <a:solidFill>
                  <a:srgbClr val="44546A"/>
                </a:solidFill>
              </a:rPr>
              <a:t>• </a:t>
            </a:r>
            <a:r>
              <a:rPr lang="en" sz="800" b="1">
                <a:solidFill>
                  <a:srgbClr val="44546A"/>
                </a:solidFill>
              </a:rPr>
              <a:t>Estrazione, stoccaggio, trasporto o produzione di combustibili fossili</a:t>
            </a:r>
            <a:r>
              <a:rPr lang="en" sz="800">
                <a:solidFill>
                  <a:srgbClr val="44546A"/>
                </a:solidFill>
              </a:rPr>
              <a:t>, compreso l'uso a valle;</a:t>
            </a:r>
            <a:endParaRPr sz="800">
              <a:solidFill>
                <a:srgbClr val="44546A"/>
              </a:solidFill>
            </a:endParaRPr>
          </a:p>
          <a:p>
            <a:pPr marL="0" lvl="0" indent="0" algn="l" rtl="0">
              <a:lnSpc>
                <a:spcPct val="115000"/>
              </a:lnSpc>
              <a:spcBef>
                <a:spcPts val="0"/>
              </a:spcBef>
              <a:spcAft>
                <a:spcPts val="0"/>
              </a:spcAft>
              <a:buNone/>
            </a:pPr>
            <a:r>
              <a:rPr lang="en" sz="800">
                <a:solidFill>
                  <a:srgbClr val="44546A"/>
                </a:solidFill>
              </a:rPr>
              <a:t>• </a:t>
            </a:r>
            <a:r>
              <a:rPr lang="en" sz="800" b="1">
                <a:solidFill>
                  <a:srgbClr val="44546A"/>
                </a:solidFill>
              </a:rPr>
              <a:t>Scambio di quote ETS </a:t>
            </a:r>
            <a:r>
              <a:rPr lang="en" sz="800">
                <a:solidFill>
                  <a:srgbClr val="44546A"/>
                </a:solidFill>
              </a:rPr>
              <a:t>(Emissions Trading Schemes)  che generano emissioni di gas a effetto serra previste non inferiori ai pertinenti parametri di riferimento;</a:t>
            </a:r>
            <a:endParaRPr sz="800">
              <a:solidFill>
                <a:srgbClr val="44546A"/>
              </a:solidFill>
            </a:endParaRPr>
          </a:p>
          <a:p>
            <a:pPr marL="0" lvl="0" indent="0" algn="l" rtl="0">
              <a:lnSpc>
                <a:spcPct val="115000"/>
              </a:lnSpc>
              <a:spcBef>
                <a:spcPts val="0"/>
              </a:spcBef>
              <a:spcAft>
                <a:spcPts val="0"/>
              </a:spcAft>
              <a:buNone/>
            </a:pPr>
            <a:r>
              <a:rPr lang="en" sz="800">
                <a:solidFill>
                  <a:srgbClr val="44546A"/>
                </a:solidFill>
              </a:rPr>
              <a:t>• </a:t>
            </a:r>
            <a:r>
              <a:rPr lang="en" sz="800" b="1">
                <a:solidFill>
                  <a:srgbClr val="44546A"/>
                </a:solidFill>
              </a:rPr>
              <a:t>Esclusione dall’intervento di caldaie a gas</a:t>
            </a:r>
            <a:endParaRPr sz="800" b="1">
              <a:solidFill>
                <a:srgbClr val="44546A"/>
              </a:solidFill>
            </a:endParaRPr>
          </a:p>
          <a:p>
            <a:pPr marL="0" lvl="0" indent="0" algn="l" rtl="0">
              <a:lnSpc>
                <a:spcPct val="115000"/>
              </a:lnSpc>
              <a:spcBef>
                <a:spcPts val="0"/>
              </a:spcBef>
              <a:spcAft>
                <a:spcPts val="0"/>
              </a:spcAft>
              <a:buNone/>
            </a:pPr>
            <a:r>
              <a:rPr lang="en" sz="800">
                <a:solidFill>
                  <a:srgbClr val="44546A"/>
                </a:solidFill>
              </a:rPr>
              <a:t>• </a:t>
            </a:r>
            <a:r>
              <a:rPr lang="en" sz="800" b="1">
                <a:solidFill>
                  <a:srgbClr val="44546A"/>
                </a:solidFill>
              </a:rPr>
              <a:t>Attività connesse alle discariche di rifiuti,</a:t>
            </a:r>
            <a:r>
              <a:rPr lang="en" sz="800">
                <a:solidFill>
                  <a:srgbClr val="44546A"/>
                </a:solidFill>
              </a:rPr>
              <a:t> agli inceneritori e agli impianti di trattamento meccanico biologico.</a:t>
            </a:r>
            <a:endParaRPr sz="800">
              <a:solidFill>
                <a:srgbClr val="44546A"/>
              </a:solidFill>
            </a:endParaRPr>
          </a:p>
          <a:p>
            <a:pPr marL="0" lvl="0" indent="0" algn="l" rtl="0">
              <a:spcBef>
                <a:spcPts val="0"/>
              </a:spcBef>
              <a:spcAft>
                <a:spcPts val="0"/>
              </a:spcAft>
              <a:buNone/>
            </a:pPr>
            <a:endParaRPr sz="800">
              <a:solidFill>
                <a:srgbClr val="44546A"/>
              </a:solidFill>
            </a:endParaRPr>
          </a:p>
        </p:txBody>
      </p:sp>
      <p:sp>
        <p:nvSpPr>
          <p:cNvPr id="344" name="Google Shape;344;p23"/>
          <p:cNvSpPr txBox="1"/>
          <p:nvPr/>
        </p:nvSpPr>
        <p:spPr>
          <a:xfrm>
            <a:off x="3879325" y="2123675"/>
            <a:ext cx="5069700" cy="2178600"/>
          </a:xfrm>
          <a:prstGeom prst="rect">
            <a:avLst/>
          </a:prstGeom>
          <a:noFill/>
          <a:ln>
            <a:noFill/>
          </a:ln>
        </p:spPr>
        <p:txBody>
          <a:bodyPr spcFirstLastPara="1" wrap="square" lIns="91425" tIns="91425" rIns="91425" bIns="91425" anchor="t" anchorCtr="0">
            <a:noAutofit/>
          </a:bodyPr>
          <a:lstStyle/>
          <a:p>
            <a:pPr marL="0" lvl="0" indent="0" algn="l" rtl="0">
              <a:lnSpc>
                <a:spcPct val="125000"/>
              </a:lnSpc>
              <a:spcBef>
                <a:spcPts val="0"/>
              </a:spcBef>
              <a:spcAft>
                <a:spcPts val="0"/>
              </a:spcAft>
              <a:buNone/>
            </a:pPr>
            <a:r>
              <a:rPr lang="en" sz="750" b="1" i="1"/>
              <a:t>1. </a:t>
            </a:r>
            <a:r>
              <a:rPr lang="en" sz="750" i="1"/>
              <a:t>Edificio non adibito all'estrazione, stoccaggio, trasporto o produzione di </a:t>
            </a:r>
            <a:r>
              <a:rPr lang="en" sz="750" b="1" i="1"/>
              <a:t>combustibili fossili</a:t>
            </a:r>
            <a:endParaRPr sz="750" b="1" i="1"/>
          </a:p>
          <a:p>
            <a:pPr marL="0" lvl="0" indent="0" algn="l" rtl="0">
              <a:lnSpc>
                <a:spcPct val="125000"/>
              </a:lnSpc>
              <a:spcBef>
                <a:spcPts val="0"/>
              </a:spcBef>
              <a:spcAft>
                <a:spcPts val="0"/>
              </a:spcAft>
              <a:buNone/>
            </a:pPr>
            <a:r>
              <a:rPr lang="en" sz="750" b="1" i="1"/>
              <a:t>2. </a:t>
            </a:r>
            <a:r>
              <a:rPr lang="en" sz="750" i="1"/>
              <a:t>Adozione delle</a:t>
            </a:r>
            <a:r>
              <a:rPr lang="en" sz="750" b="1" i="1"/>
              <a:t> </a:t>
            </a:r>
            <a:r>
              <a:rPr lang="en" sz="750" i="1"/>
              <a:t>necessarie soluzioni in grado di garantire il raggiungimento dei </a:t>
            </a:r>
            <a:r>
              <a:rPr lang="en" sz="750" b="1" i="1"/>
              <a:t>requisiti di efficienza energetica </a:t>
            </a:r>
            <a:r>
              <a:rPr lang="en" sz="750" i="1"/>
              <a:t>comprovati dalla Relazione Tecnica</a:t>
            </a:r>
            <a:endParaRPr sz="750" i="1"/>
          </a:p>
          <a:p>
            <a:pPr marL="0" lvl="0" indent="0" algn="l" rtl="0">
              <a:lnSpc>
                <a:spcPct val="125000"/>
              </a:lnSpc>
              <a:spcBef>
                <a:spcPts val="0"/>
              </a:spcBef>
              <a:spcAft>
                <a:spcPts val="0"/>
              </a:spcAft>
              <a:buNone/>
            </a:pPr>
            <a:r>
              <a:rPr lang="en" sz="750" b="1" i="1"/>
              <a:t>3. </a:t>
            </a:r>
            <a:r>
              <a:rPr lang="en" sz="750" i="1"/>
              <a:t>Redazione di un report di </a:t>
            </a:r>
            <a:r>
              <a:rPr lang="en" sz="750" b="1" i="1"/>
              <a:t>analisi dell’adattabilità</a:t>
            </a:r>
            <a:r>
              <a:rPr lang="en" sz="750" i="1"/>
              <a:t>*</a:t>
            </a:r>
            <a:endParaRPr sz="750" i="1"/>
          </a:p>
          <a:p>
            <a:pPr marL="0" lvl="0" indent="0" algn="l" rtl="0">
              <a:lnSpc>
                <a:spcPct val="125000"/>
              </a:lnSpc>
              <a:spcBef>
                <a:spcPts val="0"/>
              </a:spcBef>
              <a:spcAft>
                <a:spcPts val="0"/>
              </a:spcAft>
              <a:buNone/>
            </a:pPr>
            <a:r>
              <a:rPr lang="en" sz="750" b="1" i="1"/>
              <a:t>4. </a:t>
            </a:r>
            <a:r>
              <a:rPr lang="en" sz="750" i="1"/>
              <a:t>Utilizzo di </a:t>
            </a:r>
            <a:r>
              <a:rPr lang="en" sz="750" b="1" i="1"/>
              <a:t>impianti idrico sanitari conformi </a:t>
            </a:r>
            <a:r>
              <a:rPr lang="en" sz="750" i="1"/>
              <a:t>alle specifiche tecniche e agli standard riportati</a:t>
            </a:r>
            <a:endParaRPr sz="750" i="1"/>
          </a:p>
          <a:p>
            <a:pPr marL="0" lvl="0" indent="0" algn="l" rtl="0">
              <a:lnSpc>
                <a:spcPct val="125000"/>
              </a:lnSpc>
              <a:spcBef>
                <a:spcPts val="0"/>
              </a:spcBef>
              <a:spcAft>
                <a:spcPts val="0"/>
              </a:spcAft>
              <a:buNone/>
            </a:pPr>
            <a:r>
              <a:rPr lang="en" sz="750" b="1" i="1"/>
              <a:t>5. </a:t>
            </a:r>
            <a:r>
              <a:rPr lang="en" sz="750" i="1"/>
              <a:t>Redazione </a:t>
            </a:r>
            <a:r>
              <a:rPr lang="en" sz="750" b="1" i="1"/>
              <a:t>Piano di gestione rifiuti </a:t>
            </a:r>
            <a:r>
              <a:rPr lang="en" sz="750" i="1"/>
              <a:t>comprendente i requisiti necessari specificati nella scheda*</a:t>
            </a:r>
            <a:endParaRPr sz="750" i="1"/>
          </a:p>
          <a:p>
            <a:pPr marL="0" lvl="0" indent="0" algn="l" rtl="0">
              <a:lnSpc>
                <a:spcPct val="125000"/>
              </a:lnSpc>
              <a:spcBef>
                <a:spcPts val="0"/>
              </a:spcBef>
              <a:spcAft>
                <a:spcPts val="0"/>
              </a:spcAft>
              <a:buNone/>
            </a:pPr>
            <a:r>
              <a:rPr lang="en" sz="750" b="1" i="1"/>
              <a:t>6. </a:t>
            </a:r>
            <a:r>
              <a:rPr lang="en" sz="750" i="1"/>
              <a:t>Previsione di</a:t>
            </a:r>
            <a:r>
              <a:rPr lang="en" sz="750" b="1" i="1"/>
              <a:t> criteri di disassemblaggio</a:t>
            </a:r>
            <a:r>
              <a:rPr lang="en" sz="750" i="1"/>
              <a:t> e fine vita specificati nella scheda tecnica*</a:t>
            </a:r>
            <a:endParaRPr sz="750" i="1"/>
          </a:p>
          <a:p>
            <a:pPr marL="0" lvl="0" indent="0" algn="l" rtl="0">
              <a:lnSpc>
                <a:spcPct val="125000"/>
              </a:lnSpc>
              <a:spcBef>
                <a:spcPts val="0"/>
              </a:spcBef>
              <a:spcAft>
                <a:spcPts val="0"/>
              </a:spcAft>
              <a:buNone/>
            </a:pPr>
            <a:r>
              <a:rPr lang="en" sz="750" b="1" i="1"/>
              <a:t>7. </a:t>
            </a:r>
            <a:r>
              <a:rPr lang="en" sz="750" i="1"/>
              <a:t>Disponibilità di </a:t>
            </a:r>
            <a:r>
              <a:rPr lang="en" sz="750" b="1" i="1"/>
              <a:t>schede tecniche dei materiali e sostanze impiegate</a:t>
            </a:r>
            <a:r>
              <a:rPr lang="en" sz="750" i="1"/>
              <a:t>*</a:t>
            </a:r>
            <a:endParaRPr sz="750" i="1"/>
          </a:p>
          <a:p>
            <a:pPr marL="0" lvl="0" indent="0" algn="l" rtl="0">
              <a:lnSpc>
                <a:spcPct val="125000"/>
              </a:lnSpc>
              <a:spcBef>
                <a:spcPts val="0"/>
              </a:spcBef>
              <a:spcAft>
                <a:spcPts val="0"/>
              </a:spcAft>
              <a:buNone/>
            </a:pPr>
            <a:r>
              <a:rPr lang="en" sz="750" b="1" i="1"/>
              <a:t>8. </a:t>
            </a:r>
            <a:r>
              <a:rPr lang="en" sz="750" i="1"/>
              <a:t>Redazione </a:t>
            </a:r>
            <a:r>
              <a:rPr lang="en" sz="750" b="1" i="1"/>
              <a:t>Piano Ambientale di Cantierizzazione </a:t>
            </a:r>
            <a:r>
              <a:rPr lang="en" sz="750" i="1"/>
              <a:t>(PAC)</a:t>
            </a:r>
            <a:endParaRPr sz="750" i="1"/>
          </a:p>
          <a:p>
            <a:pPr marL="0" lvl="0" indent="0" algn="l" rtl="0">
              <a:lnSpc>
                <a:spcPct val="125000"/>
              </a:lnSpc>
              <a:spcBef>
                <a:spcPts val="0"/>
              </a:spcBef>
              <a:spcAft>
                <a:spcPts val="0"/>
              </a:spcAft>
              <a:buNone/>
            </a:pPr>
            <a:r>
              <a:rPr lang="en" sz="750" b="1" i="1"/>
              <a:t>9. </a:t>
            </a:r>
            <a:r>
              <a:rPr lang="en" sz="750" i="1"/>
              <a:t>Verifica dei</a:t>
            </a:r>
            <a:r>
              <a:rPr lang="en" sz="750" b="1" i="1"/>
              <a:t> consumi di legno </a:t>
            </a:r>
            <a:r>
              <a:rPr lang="en" sz="750" i="1"/>
              <a:t>con definizione delle previste condizioni di impiego* </a:t>
            </a:r>
            <a:endParaRPr sz="750" i="1"/>
          </a:p>
          <a:p>
            <a:pPr marL="0" lvl="0" indent="0" algn="l" rtl="0">
              <a:lnSpc>
                <a:spcPct val="125000"/>
              </a:lnSpc>
              <a:spcBef>
                <a:spcPts val="0"/>
              </a:spcBef>
              <a:spcAft>
                <a:spcPts val="0"/>
              </a:spcAft>
              <a:buNone/>
            </a:pPr>
            <a:r>
              <a:rPr lang="en" sz="750" b="1" i="1"/>
              <a:t>10. </a:t>
            </a:r>
            <a:r>
              <a:rPr lang="en" sz="750" i="1"/>
              <a:t>Verifica che la l</a:t>
            </a:r>
            <a:r>
              <a:rPr lang="en" sz="750" b="1" i="1"/>
              <a:t>ocalizzazione dell’opera</a:t>
            </a:r>
            <a:r>
              <a:rPr lang="en" sz="750" i="1"/>
              <a:t> non sia all’interno delle aree di divieto indicate nella scheda tecnica</a:t>
            </a:r>
            <a:endParaRPr sz="750" i="1"/>
          </a:p>
          <a:p>
            <a:pPr marL="0" lvl="0" indent="0" algn="l" rtl="0">
              <a:lnSpc>
                <a:spcPct val="125000"/>
              </a:lnSpc>
              <a:spcBef>
                <a:spcPts val="0"/>
              </a:spcBef>
              <a:spcAft>
                <a:spcPts val="0"/>
              </a:spcAft>
              <a:buNone/>
            </a:pPr>
            <a:r>
              <a:rPr lang="en" sz="750" b="1" i="1"/>
              <a:t>11</a:t>
            </a:r>
            <a:r>
              <a:rPr lang="en" sz="750" i="1"/>
              <a:t>. </a:t>
            </a:r>
            <a:r>
              <a:rPr lang="en" sz="750" b="1" i="1"/>
              <a:t>Censimento floro-faunistico per edifici situati in aree sensibili</a:t>
            </a:r>
            <a:r>
              <a:rPr lang="en" sz="750" i="1"/>
              <a:t> sotto il profilo della biodiversità</a:t>
            </a:r>
            <a:endParaRPr sz="750" i="1"/>
          </a:p>
          <a:p>
            <a:pPr marL="0" lvl="0" indent="0" algn="l" rtl="0">
              <a:lnSpc>
                <a:spcPct val="125000"/>
              </a:lnSpc>
              <a:spcBef>
                <a:spcPts val="0"/>
              </a:spcBef>
              <a:spcAft>
                <a:spcPts val="0"/>
              </a:spcAft>
              <a:buNone/>
            </a:pPr>
            <a:r>
              <a:rPr lang="en" sz="750" b="1" i="1"/>
              <a:t>12.</a:t>
            </a:r>
            <a:r>
              <a:rPr lang="en" sz="750" i="1"/>
              <a:t> Valutazione di Incidenza (DPR 357/97) per gli interventi situati in siti della Rete Natura 2000 o in prossimità</a:t>
            </a:r>
            <a:endParaRPr sz="750" i="1"/>
          </a:p>
          <a:p>
            <a:pPr marL="0" lvl="0" indent="0" algn="l" rtl="0">
              <a:lnSpc>
                <a:spcPct val="125000"/>
              </a:lnSpc>
              <a:spcBef>
                <a:spcPts val="0"/>
              </a:spcBef>
              <a:spcAft>
                <a:spcPts val="0"/>
              </a:spcAft>
              <a:buNone/>
            </a:pPr>
            <a:r>
              <a:rPr lang="en" sz="750" b="1" i="1"/>
              <a:t>13</a:t>
            </a:r>
            <a:r>
              <a:rPr lang="en" sz="750" i="1"/>
              <a:t>. Per aree naturali protette, </a:t>
            </a:r>
            <a:r>
              <a:rPr lang="en" sz="750" b="1" i="1"/>
              <a:t>rilascio di nulla osta degli enti competenti</a:t>
            </a:r>
            <a:endParaRPr sz="750" b="1" i="1"/>
          </a:p>
          <a:p>
            <a:pPr marL="0" lvl="0" indent="0" algn="l" rtl="0">
              <a:spcBef>
                <a:spcPts val="0"/>
              </a:spcBef>
              <a:spcAft>
                <a:spcPts val="0"/>
              </a:spcAft>
              <a:buNone/>
            </a:pPr>
            <a:r>
              <a:rPr lang="en" sz="700">
                <a:solidFill>
                  <a:srgbClr val="415364"/>
                </a:solidFill>
              </a:rPr>
              <a:t>*Ottemperanza richiesta in ex-post</a:t>
            </a:r>
            <a:endParaRPr sz="1013">
              <a:solidFill>
                <a:srgbClr val="FFFEFD"/>
              </a:solidFill>
            </a:endParaRPr>
          </a:p>
          <a:p>
            <a:pPr marL="0" lvl="0" indent="0" algn="l" rtl="0">
              <a:lnSpc>
                <a:spcPct val="125000"/>
              </a:lnSpc>
              <a:spcBef>
                <a:spcPts val="0"/>
              </a:spcBef>
              <a:spcAft>
                <a:spcPts val="0"/>
              </a:spcAft>
              <a:buNone/>
            </a:pPr>
            <a:endParaRPr sz="750" i="1"/>
          </a:p>
        </p:txBody>
      </p:sp>
      <p:sp>
        <p:nvSpPr>
          <p:cNvPr id="345" name="Google Shape;345;p23"/>
          <p:cNvSpPr txBox="1"/>
          <p:nvPr/>
        </p:nvSpPr>
        <p:spPr>
          <a:xfrm>
            <a:off x="3879325" y="4351375"/>
            <a:ext cx="5094300" cy="136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700">
                <a:solidFill>
                  <a:srgbClr val="415364"/>
                </a:solidFill>
              </a:rPr>
              <a:t>In caso di investimenti &gt; 10 mln€, il punto 3 viene sostituito da 3.1 E' stata effettuata una valutazione di vulnerabilità e del rischio per il clima in base agli Orientamenti sulla verifica climatica delle infrastrutture 2021-2027</a:t>
            </a:r>
            <a:endParaRPr sz="700" i="1">
              <a:solidFill>
                <a:srgbClr val="415364"/>
              </a:solidFill>
            </a:endParaRPr>
          </a:p>
        </p:txBody>
      </p:sp>
      <p:sp>
        <p:nvSpPr>
          <p:cNvPr id="346" name="Google Shape;346;p23"/>
          <p:cNvSpPr/>
          <p:nvPr/>
        </p:nvSpPr>
        <p:spPr>
          <a:xfrm rot="-5400000">
            <a:off x="4438750" y="542301"/>
            <a:ext cx="245400" cy="8932500"/>
          </a:xfrm>
          <a:prstGeom prst="rect">
            <a:avLst/>
          </a:prstGeom>
          <a:solidFill>
            <a:srgbClr val="FFFEFD"/>
          </a:solidFill>
          <a:ln w="9525" cap="flat" cmpd="sng">
            <a:solidFill>
              <a:srgbClr val="415364"/>
            </a:solidFill>
            <a:prstDash val="dot"/>
            <a:round/>
            <a:headEnd type="none" w="sm" len="sm"/>
            <a:tailEnd type="none" w="sm" len="sm"/>
          </a:ln>
        </p:spPr>
        <p:txBody>
          <a:bodyPr spcFirstLastPara="1" wrap="square" lIns="0" tIns="45700" rIns="0" bIns="45700" anchor="ctr" anchorCtr="0">
            <a:noAutofit/>
          </a:bodyPr>
          <a:lstStyle/>
          <a:p>
            <a:pPr marL="0" marR="0" lvl="0" indent="0" algn="ctr" rtl="0">
              <a:lnSpc>
                <a:spcPct val="100000"/>
              </a:lnSpc>
              <a:spcBef>
                <a:spcPts val="0"/>
              </a:spcBef>
              <a:spcAft>
                <a:spcPts val="0"/>
              </a:spcAft>
              <a:buClr>
                <a:srgbClr val="FFFEFD"/>
              </a:buClr>
              <a:buSzPts val="1100"/>
              <a:buFont typeface="Arial"/>
              <a:buNone/>
            </a:pPr>
            <a:r>
              <a:rPr lang="en" sz="1100" b="1">
                <a:solidFill>
                  <a:srgbClr val="FFFEFD"/>
                </a:solidFill>
              </a:rPr>
              <a:t>S</a:t>
            </a:r>
            <a:endParaRPr sz="1100" b="1" i="0" u="none" strike="noStrike" cap="none">
              <a:solidFill>
                <a:srgbClr val="FFFEFD"/>
              </a:solidFill>
              <a:latin typeface="Arial"/>
              <a:ea typeface="Arial"/>
              <a:cs typeface="Arial"/>
              <a:sym typeface="Arial"/>
            </a:endParaRPr>
          </a:p>
        </p:txBody>
      </p:sp>
      <p:sp>
        <p:nvSpPr>
          <p:cNvPr id="347" name="Google Shape;347;p23"/>
          <p:cNvSpPr txBox="1"/>
          <p:nvPr/>
        </p:nvSpPr>
        <p:spPr>
          <a:xfrm>
            <a:off x="43659" y="4815506"/>
            <a:ext cx="8855100" cy="13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700" i="1">
                <a:solidFill>
                  <a:srgbClr val="415364"/>
                </a:solidFill>
              </a:rPr>
              <a:t>Nel caso di progetti pubblici, il rispetto dei Criteri Ambientali Minimi (CAM) per l'edilizia approvati con DM 23 giugno 2022 n. 256, GURI n. 183 del 6 agosto 2022, assolve dal rispetto dei vincoli 4,5,6,7,8,e 9. </a:t>
            </a:r>
            <a:endParaRPr sz="700" i="1">
              <a:solidFill>
                <a:srgbClr val="415364"/>
              </a:solidFill>
            </a:endParaRPr>
          </a:p>
          <a:p>
            <a:pPr marL="0" lvl="0" indent="0" algn="l" rtl="0">
              <a:spcBef>
                <a:spcPts val="0"/>
              </a:spcBef>
              <a:spcAft>
                <a:spcPts val="0"/>
              </a:spcAft>
              <a:buNone/>
            </a:pPr>
            <a:r>
              <a:rPr lang="en" sz="700" i="1">
                <a:solidFill>
                  <a:srgbClr val="415364"/>
                </a:solidFill>
              </a:rPr>
              <a:t>Sarà pertanto sufficiente disporre delle prove di verifica nella fase ex-post.</a:t>
            </a:r>
            <a:endParaRPr sz="700" i="1">
              <a:solidFill>
                <a:srgbClr val="415364"/>
              </a:solidFill>
            </a:endParaRPr>
          </a:p>
          <a:p>
            <a:pPr marL="0" lvl="0" indent="0" algn="l" rtl="0">
              <a:spcBef>
                <a:spcPts val="0"/>
              </a:spcBef>
              <a:spcAft>
                <a:spcPts val="0"/>
              </a:spcAft>
              <a:buNone/>
            </a:pPr>
            <a:endParaRPr sz="700">
              <a:solidFill>
                <a:srgbClr val="415364"/>
              </a:solidFill>
            </a:endParaRPr>
          </a:p>
        </p:txBody>
      </p:sp>
      <p:sp>
        <p:nvSpPr>
          <p:cNvPr id="348" name="Google Shape;348;p23"/>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8</a:t>
            </a:fld>
            <a:endParaRPr sz="600">
              <a:solidFill>
                <a:srgbClr val="636466"/>
              </a:solidFill>
            </a:endParaRPr>
          </a:p>
        </p:txBody>
      </p:sp>
      <p:sp>
        <p:nvSpPr>
          <p:cNvPr id="349" name="Google Shape;349;p23"/>
          <p:cNvSpPr/>
          <p:nvPr/>
        </p:nvSpPr>
        <p:spPr>
          <a:xfrm rot="5400000">
            <a:off x="2240850" y="2855200"/>
            <a:ext cx="1999500" cy="424500"/>
          </a:xfrm>
          <a:prstGeom prst="triangle">
            <a:avLst>
              <a:gd name="adj" fmla="val 50000"/>
            </a:avLst>
          </a:prstGeom>
          <a:solidFill>
            <a:srgbClr val="415364"/>
          </a:solidFill>
          <a:ln w="25400" cap="flat" cmpd="sng">
            <a:solidFill>
              <a:srgbClr val="4153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200" b="0" i="0" u="none" strike="noStrike" cap="none">
              <a:solidFill>
                <a:srgbClr val="FFFEFD"/>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24"/>
          <p:cNvSpPr/>
          <p:nvPr/>
        </p:nvSpPr>
        <p:spPr>
          <a:xfrm>
            <a:off x="95100" y="1839125"/>
            <a:ext cx="8925300" cy="2970600"/>
          </a:xfrm>
          <a:prstGeom prst="rect">
            <a:avLst/>
          </a:prstGeom>
          <a:solidFill>
            <a:srgbClr val="F3F2F1"/>
          </a:solidFill>
          <a:ln w="9525" cap="flat" cmpd="sng">
            <a:solidFill>
              <a:srgbClr val="415364"/>
            </a:solidFill>
            <a:prstDash val="lgDash"/>
            <a:round/>
            <a:headEnd type="none" w="sm" len="sm"/>
            <a:tailEnd type="none" w="sm" len="sm"/>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EFD"/>
              </a:buClr>
              <a:buSzPts val="1013"/>
              <a:buFont typeface="Arial"/>
              <a:buNone/>
            </a:pPr>
            <a:endParaRPr sz="1013" b="0" i="0" u="none" strike="noStrike" cap="none">
              <a:solidFill>
                <a:srgbClr val="FFFEFD"/>
              </a:solidFill>
              <a:latin typeface="Arial"/>
              <a:ea typeface="Arial"/>
              <a:cs typeface="Arial"/>
              <a:sym typeface="Arial"/>
            </a:endParaRPr>
          </a:p>
        </p:txBody>
      </p:sp>
      <p:sp>
        <p:nvSpPr>
          <p:cNvPr id="355" name="Google Shape;355;p24"/>
          <p:cNvSpPr txBox="1"/>
          <p:nvPr/>
        </p:nvSpPr>
        <p:spPr>
          <a:xfrm>
            <a:off x="95188" y="3989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415364"/>
              </a:buClr>
              <a:buSzPts val="2100"/>
              <a:buFont typeface="Arial"/>
              <a:buNone/>
            </a:pPr>
            <a:r>
              <a:rPr lang="en" sz="2100" b="1">
                <a:solidFill>
                  <a:srgbClr val="415364"/>
                </a:solidFill>
              </a:rPr>
              <a:t>SCHEDE TECNICHE</a:t>
            </a:r>
            <a:endParaRPr sz="1100" b="0" i="0" u="none" strike="noStrike" cap="none">
              <a:solidFill>
                <a:srgbClr val="000000"/>
              </a:solidFill>
              <a:latin typeface="Arial"/>
              <a:ea typeface="Arial"/>
              <a:cs typeface="Arial"/>
              <a:sym typeface="Arial"/>
            </a:endParaRPr>
          </a:p>
        </p:txBody>
      </p:sp>
      <p:sp>
        <p:nvSpPr>
          <p:cNvPr id="356" name="Google Shape;356;p24"/>
          <p:cNvSpPr txBox="1"/>
          <p:nvPr/>
        </p:nvSpPr>
        <p:spPr>
          <a:xfrm>
            <a:off x="95188" y="323762"/>
            <a:ext cx="8855100" cy="309300"/>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rgbClr val="797979"/>
              </a:buClr>
              <a:buSzPts val="1200"/>
              <a:buFont typeface="Arial"/>
              <a:buNone/>
            </a:pPr>
            <a:r>
              <a:rPr lang="en" sz="1200">
                <a:solidFill>
                  <a:srgbClr val="797979"/>
                </a:solidFill>
              </a:rPr>
              <a:t>APPLICAZIONI, PRINCIPI GUIDA E VINCOLI SCHEDA 2</a:t>
            </a:r>
            <a:endParaRPr sz="1200" b="0" i="0" u="none" strike="noStrike" cap="none">
              <a:solidFill>
                <a:srgbClr val="797979"/>
              </a:solidFill>
              <a:latin typeface="Arial"/>
              <a:ea typeface="Arial"/>
              <a:cs typeface="Arial"/>
              <a:sym typeface="Arial"/>
            </a:endParaRPr>
          </a:p>
          <a:p>
            <a:pPr marL="0" marR="0" lvl="0" indent="0" algn="l" rtl="0">
              <a:lnSpc>
                <a:spcPct val="90000"/>
              </a:lnSpc>
              <a:spcBef>
                <a:spcPts val="0"/>
              </a:spcBef>
              <a:spcAft>
                <a:spcPts val="0"/>
              </a:spcAft>
              <a:buClr>
                <a:srgbClr val="797979"/>
              </a:buClr>
              <a:buSzPts val="1200"/>
              <a:buFont typeface="Arial"/>
              <a:buNone/>
            </a:pPr>
            <a:endParaRPr sz="1200" b="0" i="0" u="none" strike="noStrike" cap="none">
              <a:solidFill>
                <a:srgbClr val="797979"/>
              </a:solidFill>
              <a:latin typeface="Arial"/>
              <a:ea typeface="Arial"/>
              <a:cs typeface="Arial"/>
              <a:sym typeface="Arial"/>
            </a:endParaRPr>
          </a:p>
        </p:txBody>
      </p:sp>
      <p:sp>
        <p:nvSpPr>
          <p:cNvPr id="357" name="Google Shape;357;p24"/>
          <p:cNvSpPr txBox="1"/>
          <p:nvPr/>
        </p:nvSpPr>
        <p:spPr>
          <a:xfrm>
            <a:off x="80725" y="755075"/>
            <a:ext cx="8940000" cy="657600"/>
          </a:xfrm>
          <a:prstGeom prst="rect">
            <a:avLst/>
          </a:prstGeom>
          <a:noFill/>
          <a:ln w="9525" cap="flat" cmpd="sng">
            <a:solidFill>
              <a:srgbClr val="405363"/>
            </a:solidFill>
            <a:prstDash val="solid"/>
            <a:round/>
            <a:headEnd type="none" w="sm" len="sm"/>
            <a:tailEnd type="none" w="sm" len="sm"/>
          </a:ln>
        </p:spPr>
        <p:txBody>
          <a:bodyPr spcFirstLastPara="1" wrap="square" lIns="91425" tIns="137150" rIns="91425" bIns="91425" anchor="t" anchorCtr="0">
            <a:noAutofit/>
          </a:bodyPr>
          <a:lstStyle/>
          <a:p>
            <a:pPr marL="0" lvl="0" indent="0" algn="just" rtl="0">
              <a:lnSpc>
                <a:spcPct val="115000"/>
              </a:lnSpc>
              <a:spcBef>
                <a:spcPts val="0"/>
              </a:spcBef>
              <a:spcAft>
                <a:spcPts val="0"/>
              </a:spcAft>
              <a:buClr>
                <a:srgbClr val="000000"/>
              </a:buClr>
              <a:buSzPts val="900"/>
              <a:buFont typeface="Arial"/>
              <a:buNone/>
            </a:pPr>
            <a:r>
              <a:rPr lang="en" sz="900"/>
              <a:t>La misura </a:t>
            </a:r>
            <a:r>
              <a:rPr lang="en" sz="900" b="1">
                <a:solidFill>
                  <a:srgbClr val="3E5161"/>
                </a:solidFill>
              </a:rPr>
              <a:t>M2C3 – I 1.2</a:t>
            </a:r>
            <a:r>
              <a:rPr lang="en" sz="900"/>
              <a:t> è espressamente orientata all'analisi delle Schede 1, 2 e 12, sotto il </a:t>
            </a:r>
            <a:r>
              <a:rPr lang="en" sz="900" b="1">
                <a:solidFill>
                  <a:srgbClr val="3E5161"/>
                </a:solidFill>
              </a:rPr>
              <a:t>REGIME 2</a:t>
            </a:r>
            <a:r>
              <a:rPr lang="en" sz="900">
                <a:solidFill>
                  <a:srgbClr val="3E5161"/>
                </a:solidFill>
              </a:rPr>
              <a:t>,</a:t>
            </a:r>
            <a:r>
              <a:rPr lang="en" sz="900"/>
              <a:t> ciascuna delle quali è dedicata, rispettivamente, a specifici ambiti tematici:</a:t>
            </a:r>
            <a:endParaRPr sz="900"/>
          </a:p>
          <a:p>
            <a:pPr marL="0" lvl="0" indent="0" algn="just" rtl="0">
              <a:lnSpc>
                <a:spcPct val="115000"/>
              </a:lnSpc>
              <a:spcBef>
                <a:spcPts val="0"/>
              </a:spcBef>
              <a:spcAft>
                <a:spcPts val="0"/>
              </a:spcAft>
              <a:buNone/>
            </a:pPr>
            <a:r>
              <a:rPr lang="en" sz="900"/>
              <a:t>1) Costruzione di nuovi edific</a:t>
            </a:r>
            <a:r>
              <a:rPr lang="en" sz="900">
                <a:solidFill>
                  <a:srgbClr val="3B5362"/>
                </a:solidFill>
              </a:rPr>
              <a:t>i;</a:t>
            </a:r>
            <a:r>
              <a:rPr lang="en" sz="900" b="1">
                <a:solidFill>
                  <a:srgbClr val="3B5362"/>
                </a:solidFill>
              </a:rPr>
              <a:t> </a:t>
            </a:r>
            <a:r>
              <a:rPr lang="en" sz="900" b="1">
                <a:solidFill>
                  <a:srgbClr val="44546A"/>
                </a:solidFill>
              </a:rPr>
              <a:t>2) </a:t>
            </a:r>
            <a:r>
              <a:rPr lang="en" sz="900" b="1">
                <a:solidFill>
                  <a:srgbClr val="3B5362"/>
                </a:solidFill>
              </a:rPr>
              <a:t>Ristrutturazione di edifici</a:t>
            </a:r>
            <a:r>
              <a:rPr lang="en" sz="900">
                <a:solidFill>
                  <a:srgbClr val="3B5362"/>
                </a:solidFill>
              </a:rPr>
              <a:t>; </a:t>
            </a:r>
            <a:r>
              <a:rPr lang="en" sz="900"/>
              <a:t>12) Produzione di elettricità da pannelli solari</a:t>
            </a:r>
            <a:endParaRPr sz="1800">
              <a:solidFill>
                <a:schemeClr val="dk2"/>
              </a:solidFill>
            </a:endParaRPr>
          </a:p>
        </p:txBody>
      </p:sp>
      <p:sp>
        <p:nvSpPr>
          <p:cNvPr id="358" name="Google Shape;358;p24"/>
          <p:cNvSpPr/>
          <p:nvPr/>
        </p:nvSpPr>
        <p:spPr>
          <a:xfrm>
            <a:off x="208951" y="717900"/>
            <a:ext cx="1482300" cy="136200"/>
          </a:xfrm>
          <a:prstGeom prst="rect">
            <a:avLst/>
          </a:prstGeom>
          <a:solidFill>
            <a:srgbClr val="3E5161"/>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en" sz="700" b="1">
                <a:solidFill>
                  <a:srgbClr val="FFFEFD"/>
                </a:solidFill>
              </a:rPr>
              <a:t>     OVERVIEW </a:t>
            </a:r>
            <a:endParaRPr sz="1100" b="0" i="0" u="none" strike="noStrike" cap="none">
              <a:solidFill>
                <a:srgbClr val="000000"/>
              </a:solidFill>
              <a:latin typeface="Arial"/>
              <a:ea typeface="Arial"/>
              <a:cs typeface="Arial"/>
              <a:sym typeface="Arial"/>
            </a:endParaRPr>
          </a:p>
        </p:txBody>
      </p:sp>
      <p:pic>
        <p:nvPicPr>
          <p:cNvPr id="359" name="Google Shape;359;p24" descr="Ricerca con riempimento a tinta unita"/>
          <p:cNvPicPr preferRelativeResize="0"/>
          <p:nvPr/>
        </p:nvPicPr>
        <p:blipFill rotWithShape="1">
          <a:blip r:embed="rId3">
            <a:alphaModFix/>
          </a:blip>
          <a:srcRect/>
          <a:stretch/>
        </p:blipFill>
        <p:spPr>
          <a:xfrm>
            <a:off x="248009" y="717981"/>
            <a:ext cx="136040" cy="136040"/>
          </a:xfrm>
          <a:prstGeom prst="rect">
            <a:avLst/>
          </a:prstGeom>
          <a:noFill/>
          <a:ln>
            <a:noFill/>
          </a:ln>
        </p:spPr>
      </p:pic>
      <p:sp>
        <p:nvSpPr>
          <p:cNvPr id="360" name="Google Shape;360;p24"/>
          <p:cNvSpPr/>
          <p:nvPr/>
        </p:nvSpPr>
        <p:spPr>
          <a:xfrm>
            <a:off x="323850" y="1981625"/>
            <a:ext cx="2315100" cy="136200"/>
          </a:xfrm>
          <a:prstGeom prst="roundRect">
            <a:avLst>
              <a:gd name="adj" fmla="val 16667"/>
            </a:avLst>
          </a:prstGeom>
          <a:solidFill>
            <a:srgbClr val="415364"/>
          </a:solidFill>
          <a:ln>
            <a:noFill/>
          </a:ln>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700"/>
              <a:buFont typeface="Arial"/>
              <a:buNone/>
            </a:pPr>
            <a:r>
              <a:rPr lang="en" sz="700" b="1">
                <a:solidFill>
                  <a:srgbClr val="FFFEFD"/>
                </a:solidFill>
              </a:rPr>
              <a:t>APPLICAZIONE</a:t>
            </a:r>
            <a:endParaRPr sz="900"/>
          </a:p>
        </p:txBody>
      </p:sp>
      <p:sp>
        <p:nvSpPr>
          <p:cNvPr id="361" name="Google Shape;361;p24"/>
          <p:cNvSpPr/>
          <p:nvPr/>
        </p:nvSpPr>
        <p:spPr>
          <a:xfrm>
            <a:off x="323825" y="2844625"/>
            <a:ext cx="2315100" cy="136200"/>
          </a:xfrm>
          <a:prstGeom prst="roundRect">
            <a:avLst>
              <a:gd name="adj" fmla="val 16667"/>
            </a:avLst>
          </a:prstGeom>
          <a:solidFill>
            <a:srgbClr val="41536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EFD"/>
              </a:buClr>
              <a:buSzPts val="1200"/>
              <a:buFont typeface="Arial"/>
              <a:buNone/>
            </a:pPr>
            <a:r>
              <a:rPr lang="en" sz="700" b="1">
                <a:solidFill>
                  <a:srgbClr val="FFFEFD"/>
                </a:solidFill>
              </a:rPr>
              <a:t>PRINCIPIO GUIDA</a:t>
            </a:r>
            <a:endParaRPr sz="700" b="1">
              <a:solidFill>
                <a:srgbClr val="FFFEFD"/>
              </a:solidFill>
            </a:endParaRPr>
          </a:p>
        </p:txBody>
      </p:sp>
      <p:sp>
        <p:nvSpPr>
          <p:cNvPr id="362" name="Google Shape;362;p24"/>
          <p:cNvSpPr/>
          <p:nvPr/>
        </p:nvSpPr>
        <p:spPr>
          <a:xfrm>
            <a:off x="3808650" y="1981625"/>
            <a:ext cx="2348700" cy="136200"/>
          </a:xfrm>
          <a:prstGeom prst="roundRect">
            <a:avLst>
              <a:gd name="adj" fmla="val 16667"/>
            </a:avLst>
          </a:prstGeom>
          <a:solidFill>
            <a:srgbClr val="41536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EFD"/>
              </a:buClr>
              <a:buSzPts val="1200"/>
              <a:buFont typeface="Arial"/>
              <a:buNone/>
            </a:pPr>
            <a:r>
              <a:rPr lang="en" sz="700" b="1">
                <a:solidFill>
                  <a:srgbClr val="FFFEFD"/>
                </a:solidFill>
              </a:rPr>
              <a:t>VINCOLI</a:t>
            </a:r>
            <a:endParaRPr sz="700" b="1">
              <a:solidFill>
                <a:srgbClr val="FFFEFD"/>
              </a:solidFill>
            </a:endParaRPr>
          </a:p>
        </p:txBody>
      </p:sp>
      <p:grpSp>
        <p:nvGrpSpPr>
          <p:cNvPr id="363" name="Google Shape;363;p24"/>
          <p:cNvGrpSpPr/>
          <p:nvPr/>
        </p:nvGrpSpPr>
        <p:grpSpPr>
          <a:xfrm>
            <a:off x="791847" y="1491503"/>
            <a:ext cx="328202" cy="309298"/>
            <a:chOff x="268525" y="2134014"/>
            <a:chExt cx="432300" cy="407400"/>
          </a:xfrm>
        </p:grpSpPr>
        <p:sp>
          <p:nvSpPr>
            <p:cNvPr id="364" name="Google Shape;364;p24"/>
            <p:cNvSpPr/>
            <p:nvPr/>
          </p:nvSpPr>
          <p:spPr>
            <a:xfrm>
              <a:off x="268525" y="2134014"/>
              <a:ext cx="432300" cy="407400"/>
            </a:xfrm>
            <a:prstGeom prst="ellipse">
              <a:avLst/>
            </a:prstGeom>
            <a:solidFill>
              <a:srgbClr val="415364"/>
            </a:solidFill>
            <a:ln w="9525" cap="flat" cmpd="sng">
              <a:solidFill>
                <a:srgbClr val="41536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Lato"/>
                <a:ea typeface="Lato"/>
                <a:cs typeface="Lato"/>
                <a:sym typeface="Lato"/>
              </a:endParaRPr>
            </a:p>
          </p:txBody>
        </p:sp>
        <p:sp>
          <p:nvSpPr>
            <p:cNvPr id="365" name="Google Shape;365;p24"/>
            <p:cNvSpPr txBox="1"/>
            <p:nvPr/>
          </p:nvSpPr>
          <p:spPr>
            <a:xfrm>
              <a:off x="303891" y="2205249"/>
              <a:ext cx="349800" cy="261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solidFill>
                    <a:schemeClr val="lt1"/>
                  </a:solidFill>
                  <a:latin typeface="Lato"/>
                  <a:ea typeface="Lato"/>
                  <a:cs typeface="Lato"/>
                  <a:sym typeface="Lato"/>
                </a:rPr>
                <a:t>2</a:t>
              </a:r>
              <a:endParaRPr sz="1200">
                <a:solidFill>
                  <a:schemeClr val="lt1"/>
                </a:solidFill>
                <a:latin typeface="Lato"/>
                <a:ea typeface="Lato"/>
                <a:cs typeface="Lato"/>
                <a:sym typeface="Lato"/>
              </a:endParaRPr>
            </a:p>
          </p:txBody>
        </p:sp>
      </p:grpSp>
      <p:sp>
        <p:nvSpPr>
          <p:cNvPr id="366" name="Google Shape;366;p24"/>
          <p:cNvSpPr/>
          <p:nvPr/>
        </p:nvSpPr>
        <p:spPr>
          <a:xfrm rot="5400000">
            <a:off x="2240850" y="2855200"/>
            <a:ext cx="1999500" cy="424500"/>
          </a:xfrm>
          <a:prstGeom prst="triangle">
            <a:avLst>
              <a:gd name="adj" fmla="val 50000"/>
            </a:avLst>
          </a:prstGeom>
          <a:solidFill>
            <a:srgbClr val="415364"/>
          </a:solidFill>
          <a:ln w="25400" cap="flat" cmpd="sng">
            <a:solidFill>
              <a:srgbClr val="4153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200" b="0" i="0" u="none" strike="noStrike" cap="none">
              <a:solidFill>
                <a:srgbClr val="FFFEFD"/>
              </a:solidFill>
              <a:latin typeface="Arial"/>
              <a:ea typeface="Arial"/>
              <a:cs typeface="Arial"/>
              <a:sym typeface="Arial"/>
            </a:endParaRPr>
          </a:p>
        </p:txBody>
      </p:sp>
      <p:sp>
        <p:nvSpPr>
          <p:cNvPr id="367" name="Google Shape;367;p24"/>
          <p:cNvSpPr txBox="1"/>
          <p:nvPr/>
        </p:nvSpPr>
        <p:spPr>
          <a:xfrm>
            <a:off x="323850" y="2117826"/>
            <a:ext cx="2348700" cy="694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800" b="1">
                <a:solidFill>
                  <a:schemeClr val="accent1"/>
                </a:solidFill>
              </a:rPr>
              <a:t>Ristrutturazione </a:t>
            </a:r>
            <a:r>
              <a:rPr lang="en" sz="800">
                <a:solidFill>
                  <a:schemeClr val="accent1"/>
                </a:solidFill>
              </a:rPr>
              <a:t>importante o </a:t>
            </a:r>
            <a:r>
              <a:rPr lang="en" sz="800" b="1">
                <a:solidFill>
                  <a:schemeClr val="accent1"/>
                </a:solidFill>
              </a:rPr>
              <a:t>riqualificazione energetica </a:t>
            </a:r>
            <a:r>
              <a:rPr lang="en" sz="800">
                <a:solidFill>
                  <a:schemeClr val="accent1"/>
                </a:solidFill>
              </a:rPr>
              <a:t>di edifici residenziali e non residenziali, come definito dal Decreto interministeriale 26 giugno 2015.</a:t>
            </a:r>
            <a:endParaRPr sz="800">
              <a:solidFill>
                <a:schemeClr val="accent1"/>
              </a:solidFill>
            </a:endParaRPr>
          </a:p>
        </p:txBody>
      </p:sp>
      <p:sp>
        <p:nvSpPr>
          <p:cNvPr id="368" name="Google Shape;368;p24"/>
          <p:cNvSpPr txBox="1"/>
          <p:nvPr/>
        </p:nvSpPr>
        <p:spPr>
          <a:xfrm>
            <a:off x="3879325" y="2117825"/>
            <a:ext cx="4959600" cy="1738200"/>
          </a:xfrm>
          <a:prstGeom prst="rect">
            <a:avLst/>
          </a:prstGeom>
          <a:noFill/>
          <a:ln>
            <a:noFill/>
          </a:ln>
        </p:spPr>
        <p:txBody>
          <a:bodyPr spcFirstLastPara="1" wrap="square" lIns="91425" tIns="91425" rIns="91425" bIns="91425" anchor="t" anchorCtr="0">
            <a:noAutofit/>
          </a:bodyPr>
          <a:lstStyle/>
          <a:p>
            <a:pPr marL="0" lvl="0" indent="0" algn="l" rtl="0">
              <a:lnSpc>
                <a:spcPct val="125000"/>
              </a:lnSpc>
              <a:spcBef>
                <a:spcPts val="0"/>
              </a:spcBef>
              <a:spcAft>
                <a:spcPts val="0"/>
              </a:spcAft>
              <a:buNone/>
            </a:pPr>
            <a:r>
              <a:rPr lang="en" sz="800" b="1" i="1"/>
              <a:t>1. </a:t>
            </a:r>
            <a:r>
              <a:rPr lang="en" sz="800" i="1"/>
              <a:t>Edificio non adibito all'estrazione, stoccaggio, trasporto o produzione di </a:t>
            </a:r>
            <a:r>
              <a:rPr lang="en" sz="800" b="1" i="1"/>
              <a:t>combustibili fossili</a:t>
            </a:r>
            <a:endParaRPr sz="800" b="1" i="1"/>
          </a:p>
          <a:p>
            <a:pPr marL="0" lvl="0" indent="0" algn="l" rtl="0">
              <a:lnSpc>
                <a:spcPct val="125000"/>
              </a:lnSpc>
              <a:spcBef>
                <a:spcPts val="0"/>
              </a:spcBef>
              <a:spcAft>
                <a:spcPts val="0"/>
              </a:spcAft>
              <a:buNone/>
            </a:pPr>
            <a:r>
              <a:rPr lang="en" sz="800" b="1" i="1"/>
              <a:t>2. </a:t>
            </a:r>
            <a:r>
              <a:rPr lang="en" sz="800" i="1"/>
              <a:t>Rispetto dei requisiti della normativa vigente in materia di </a:t>
            </a:r>
            <a:r>
              <a:rPr lang="en" sz="800" b="1" i="1"/>
              <a:t>efficienza energetica degli edifici</a:t>
            </a:r>
            <a:endParaRPr sz="800" b="1" i="1"/>
          </a:p>
          <a:p>
            <a:pPr marL="0" lvl="0" indent="0" algn="l" rtl="0">
              <a:lnSpc>
                <a:spcPct val="125000"/>
              </a:lnSpc>
              <a:spcBef>
                <a:spcPts val="0"/>
              </a:spcBef>
              <a:spcAft>
                <a:spcPts val="0"/>
              </a:spcAft>
              <a:buNone/>
            </a:pPr>
            <a:r>
              <a:rPr lang="en" sz="800" b="1" i="1"/>
              <a:t>3. </a:t>
            </a:r>
            <a:r>
              <a:rPr lang="en" sz="800" i="1"/>
              <a:t>Redazione di un </a:t>
            </a:r>
            <a:r>
              <a:rPr lang="en" sz="800" b="1" i="1"/>
              <a:t>report di analisi dell’adattabilità*</a:t>
            </a:r>
            <a:endParaRPr sz="800" b="1" i="1"/>
          </a:p>
          <a:p>
            <a:pPr marL="0" lvl="0" indent="0" algn="l" rtl="0">
              <a:lnSpc>
                <a:spcPct val="125000"/>
              </a:lnSpc>
              <a:spcBef>
                <a:spcPts val="0"/>
              </a:spcBef>
              <a:spcAft>
                <a:spcPts val="0"/>
              </a:spcAft>
              <a:buNone/>
            </a:pPr>
            <a:r>
              <a:rPr lang="en" sz="800" b="1" i="1"/>
              <a:t>4. </a:t>
            </a:r>
            <a:r>
              <a:rPr lang="en" sz="800" i="1"/>
              <a:t>Se applicabile, </a:t>
            </a:r>
            <a:r>
              <a:rPr lang="en" sz="800" b="1" i="1"/>
              <a:t>utilizzo di impianti idrico sanitari conformi</a:t>
            </a:r>
            <a:r>
              <a:rPr lang="en" sz="800" i="1"/>
              <a:t> alle specifiche tecniche e agli standard riportati</a:t>
            </a:r>
            <a:endParaRPr sz="800" i="1"/>
          </a:p>
          <a:p>
            <a:pPr marL="0" lvl="0" indent="0" algn="l" rtl="0">
              <a:lnSpc>
                <a:spcPct val="125000"/>
              </a:lnSpc>
              <a:spcBef>
                <a:spcPts val="0"/>
              </a:spcBef>
              <a:spcAft>
                <a:spcPts val="0"/>
              </a:spcAft>
              <a:buNone/>
            </a:pPr>
            <a:r>
              <a:rPr lang="en" sz="800" b="1" i="1"/>
              <a:t>5. </a:t>
            </a:r>
            <a:r>
              <a:rPr lang="en" sz="800" i="1"/>
              <a:t>Redazione </a:t>
            </a:r>
            <a:r>
              <a:rPr lang="en" sz="800" b="1" i="1"/>
              <a:t>Piano di gestione rifiuti </a:t>
            </a:r>
            <a:r>
              <a:rPr lang="en" sz="800" i="1"/>
              <a:t>comprendente i requisiti necessari specificati nella scheda*</a:t>
            </a:r>
            <a:endParaRPr sz="800" i="1"/>
          </a:p>
          <a:p>
            <a:pPr marL="0" lvl="0" indent="0" algn="l" rtl="0">
              <a:lnSpc>
                <a:spcPct val="125000"/>
              </a:lnSpc>
              <a:spcBef>
                <a:spcPts val="0"/>
              </a:spcBef>
              <a:spcAft>
                <a:spcPts val="0"/>
              </a:spcAft>
              <a:buNone/>
            </a:pPr>
            <a:r>
              <a:rPr lang="en" sz="800" b="1" i="1"/>
              <a:t>6. </a:t>
            </a:r>
            <a:r>
              <a:rPr lang="en" sz="800" i="1"/>
              <a:t>Rispetto dei</a:t>
            </a:r>
            <a:r>
              <a:rPr lang="en" sz="800" b="1" i="1"/>
              <a:t> criteri di disassemblaggio</a:t>
            </a:r>
            <a:r>
              <a:rPr lang="en" sz="800" i="1"/>
              <a:t> e fine vita specificati nella scheda tecnica*</a:t>
            </a:r>
            <a:endParaRPr sz="800" i="1"/>
          </a:p>
          <a:p>
            <a:pPr marL="0" lvl="0" indent="0" algn="l" rtl="0">
              <a:lnSpc>
                <a:spcPct val="125000"/>
              </a:lnSpc>
              <a:spcBef>
                <a:spcPts val="0"/>
              </a:spcBef>
              <a:spcAft>
                <a:spcPts val="0"/>
              </a:spcAft>
              <a:buNone/>
            </a:pPr>
            <a:r>
              <a:rPr lang="en" sz="800" b="1" i="1"/>
              <a:t>7. Censimento Manufatti Contenenti Amianto (</a:t>
            </a:r>
            <a:r>
              <a:rPr lang="en" sz="800" i="1"/>
              <a:t>MCA)</a:t>
            </a:r>
            <a:endParaRPr sz="800" i="1"/>
          </a:p>
          <a:p>
            <a:pPr marL="0" lvl="0" indent="0" algn="l" rtl="0">
              <a:lnSpc>
                <a:spcPct val="125000"/>
              </a:lnSpc>
              <a:spcBef>
                <a:spcPts val="0"/>
              </a:spcBef>
              <a:spcAft>
                <a:spcPts val="0"/>
              </a:spcAft>
              <a:buNone/>
            </a:pPr>
            <a:r>
              <a:rPr lang="en" sz="800" b="1" i="1"/>
              <a:t>8. </a:t>
            </a:r>
            <a:r>
              <a:rPr lang="en" sz="800" i="1"/>
              <a:t>Redazione </a:t>
            </a:r>
            <a:r>
              <a:rPr lang="en" sz="800" b="1" i="1"/>
              <a:t>Piano Ambientale di Cantierizzazione </a:t>
            </a:r>
            <a:r>
              <a:rPr lang="en" sz="800" i="1"/>
              <a:t>(PAC)</a:t>
            </a:r>
            <a:endParaRPr sz="800" i="1"/>
          </a:p>
          <a:p>
            <a:pPr marL="0" lvl="0" indent="0" algn="l" rtl="0">
              <a:lnSpc>
                <a:spcPct val="125000"/>
              </a:lnSpc>
              <a:spcBef>
                <a:spcPts val="0"/>
              </a:spcBef>
              <a:spcAft>
                <a:spcPts val="0"/>
              </a:spcAft>
              <a:buNone/>
            </a:pPr>
            <a:r>
              <a:rPr lang="en" sz="800" b="1" i="1"/>
              <a:t>9. </a:t>
            </a:r>
            <a:r>
              <a:rPr lang="en" sz="800" i="1"/>
              <a:t>Indicazione delle limitazioni delle</a:t>
            </a:r>
            <a:r>
              <a:rPr lang="en" sz="800" b="1" i="1"/>
              <a:t> caratteristiche di pericolo dei materiali </a:t>
            </a:r>
            <a:r>
              <a:rPr lang="en" sz="800" i="1"/>
              <a:t>che si prevede utilizzare (Art. 57, Regolamento CE 1907/2006, REACH)</a:t>
            </a:r>
            <a:endParaRPr sz="800" i="1"/>
          </a:p>
          <a:p>
            <a:pPr marL="0" lvl="0" indent="0" algn="l" rtl="0">
              <a:lnSpc>
                <a:spcPct val="125000"/>
              </a:lnSpc>
              <a:spcBef>
                <a:spcPts val="0"/>
              </a:spcBef>
              <a:spcAft>
                <a:spcPts val="0"/>
              </a:spcAft>
              <a:buNone/>
            </a:pPr>
            <a:r>
              <a:rPr lang="en" sz="800" b="1" i="1"/>
              <a:t>10. </a:t>
            </a:r>
            <a:r>
              <a:rPr lang="en" sz="800" i="1"/>
              <a:t>Verifica dei</a:t>
            </a:r>
            <a:r>
              <a:rPr lang="en" sz="800" b="1" i="1"/>
              <a:t> consumi di legno</a:t>
            </a:r>
            <a:r>
              <a:rPr lang="en" sz="800" i="1"/>
              <a:t> con definizione delle previste condizioni di impiego* </a:t>
            </a:r>
            <a:endParaRPr sz="800" i="1"/>
          </a:p>
          <a:p>
            <a:pPr marL="0" lvl="0" indent="0" algn="l" rtl="0">
              <a:spcBef>
                <a:spcPts val="0"/>
              </a:spcBef>
              <a:spcAft>
                <a:spcPts val="0"/>
              </a:spcAft>
              <a:buNone/>
            </a:pPr>
            <a:r>
              <a:rPr lang="en" sz="700" i="1">
                <a:solidFill>
                  <a:srgbClr val="415364"/>
                </a:solidFill>
              </a:rPr>
              <a:t>*Ottemperanza richiesta in ex-post</a:t>
            </a:r>
            <a:endParaRPr sz="800" i="1"/>
          </a:p>
        </p:txBody>
      </p:sp>
      <p:sp>
        <p:nvSpPr>
          <p:cNvPr id="369" name="Google Shape;369;p24"/>
          <p:cNvSpPr txBox="1"/>
          <p:nvPr/>
        </p:nvSpPr>
        <p:spPr>
          <a:xfrm>
            <a:off x="3879325" y="4314750"/>
            <a:ext cx="4926000" cy="1362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700">
                <a:solidFill>
                  <a:srgbClr val="415364"/>
                </a:solidFill>
              </a:rPr>
              <a:t>In caso di investimenti &gt; 10 mln€, il punto 3 viene sostituito da </a:t>
            </a:r>
            <a:r>
              <a:rPr lang="en" sz="700" b="1" i="1">
                <a:solidFill>
                  <a:srgbClr val="415364"/>
                </a:solidFill>
              </a:rPr>
              <a:t>3.1</a:t>
            </a:r>
            <a:r>
              <a:rPr lang="en" sz="700" b="1">
                <a:solidFill>
                  <a:srgbClr val="415364"/>
                </a:solidFill>
              </a:rPr>
              <a:t> </a:t>
            </a:r>
            <a:r>
              <a:rPr lang="en" sz="700" i="1">
                <a:solidFill>
                  <a:srgbClr val="415364"/>
                </a:solidFill>
              </a:rPr>
              <a:t>E' stata effettuata una valutazione di vulnerabilità e del rischio per il clima in base agli Orientamenti sulla verifica climatica delle infrastrutture 2021-2027</a:t>
            </a:r>
            <a:endParaRPr sz="700">
              <a:solidFill>
                <a:srgbClr val="415364"/>
              </a:solidFill>
            </a:endParaRPr>
          </a:p>
        </p:txBody>
      </p:sp>
      <p:sp>
        <p:nvSpPr>
          <p:cNvPr id="370" name="Google Shape;370;p24"/>
          <p:cNvSpPr/>
          <p:nvPr/>
        </p:nvSpPr>
        <p:spPr>
          <a:xfrm rot="-5400000">
            <a:off x="4438750" y="466101"/>
            <a:ext cx="245400" cy="8932500"/>
          </a:xfrm>
          <a:prstGeom prst="rect">
            <a:avLst/>
          </a:prstGeom>
          <a:solidFill>
            <a:srgbClr val="FFFEFD"/>
          </a:solidFill>
          <a:ln w="9525" cap="flat" cmpd="sng">
            <a:solidFill>
              <a:srgbClr val="415364"/>
            </a:solidFill>
            <a:prstDash val="dot"/>
            <a:round/>
            <a:headEnd type="none" w="sm" len="sm"/>
            <a:tailEnd type="none" w="sm" len="sm"/>
          </a:ln>
        </p:spPr>
        <p:txBody>
          <a:bodyPr spcFirstLastPara="1" wrap="square" lIns="0" tIns="45700" rIns="0" bIns="45700" anchor="ctr" anchorCtr="0">
            <a:noAutofit/>
          </a:bodyPr>
          <a:lstStyle/>
          <a:p>
            <a:pPr marL="0" marR="0" lvl="0" indent="0" algn="ctr" rtl="0">
              <a:lnSpc>
                <a:spcPct val="100000"/>
              </a:lnSpc>
              <a:spcBef>
                <a:spcPts val="0"/>
              </a:spcBef>
              <a:spcAft>
                <a:spcPts val="0"/>
              </a:spcAft>
              <a:buClr>
                <a:srgbClr val="FFFEFD"/>
              </a:buClr>
              <a:buSzPts val="1100"/>
              <a:buFont typeface="Arial"/>
              <a:buNone/>
            </a:pPr>
            <a:r>
              <a:rPr lang="en" sz="1100" b="1">
                <a:solidFill>
                  <a:srgbClr val="FFFEFD"/>
                </a:solidFill>
              </a:rPr>
              <a:t>S</a:t>
            </a:r>
            <a:endParaRPr sz="1100" b="1" i="0" u="none" strike="noStrike" cap="none">
              <a:solidFill>
                <a:srgbClr val="FFFEFD"/>
              </a:solidFill>
              <a:latin typeface="Arial"/>
              <a:ea typeface="Arial"/>
              <a:cs typeface="Arial"/>
              <a:sym typeface="Arial"/>
            </a:endParaRPr>
          </a:p>
        </p:txBody>
      </p:sp>
      <p:sp>
        <p:nvSpPr>
          <p:cNvPr id="371" name="Google Shape;371;p24"/>
          <p:cNvSpPr txBox="1"/>
          <p:nvPr/>
        </p:nvSpPr>
        <p:spPr>
          <a:xfrm>
            <a:off x="43659" y="4739306"/>
            <a:ext cx="8855100" cy="13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700" i="1">
                <a:solidFill>
                  <a:srgbClr val="415364"/>
                </a:solidFill>
              </a:rPr>
              <a:t>Nel caso di progetti pubblici, il rispetto dei Criteri Ambientali Minimi (CAM) per l'edilizia approvati con DM 23 giugno 2022 n. 256, GURI n. 183 del 6 agosto 2022, assolve dal rispetto dei vincoli 4,5,6,7,8,e 9. Sarà pertanto sufficiente disporre delle prove di verifica nella fase ex-post.</a:t>
            </a:r>
            <a:endParaRPr sz="700" i="1">
              <a:solidFill>
                <a:srgbClr val="415364"/>
              </a:solidFill>
            </a:endParaRPr>
          </a:p>
          <a:p>
            <a:pPr marL="0" lvl="0" indent="0" algn="l" rtl="0">
              <a:spcBef>
                <a:spcPts val="0"/>
              </a:spcBef>
              <a:spcAft>
                <a:spcPts val="0"/>
              </a:spcAft>
              <a:buNone/>
            </a:pPr>
            <a:endParaRPr sz="700">
              <a:solidFill>
                <a:srgbClr val="415364"/>
              </a:solidFill>
            </a:endParaRPr>
          </a:p>
        </p:txBody>
      </p:sp>
      <p:sp>
        <p:nvSpPr>
          <p:cNvPr id="372" name="Google Shape;372;p24"/>
          <p:cNvSpPr txBox="1"/>
          <p:nvPr/>
        </p:nvSpPr>
        <p:spPr>
          <a:xfrm>
            <a:off x="8303385" y="4952725"/>
            <a:ext cx="573600" cy="92400"/>
          </a:xfrm>
          <a:prstGeom prst="rect">
            <a:avLst/>
          </a:prstGeom>
          <a:noFill/>
          <a:ln>
            <a:noFill/>
          </a:ln>
        </p:spPr>
        <p:txBody>
          <a:bodyPr spcFirstLastPara="1" wrap="square" lIns="0" tIns="0" rIns="0" bIns="0" anchor="t" anchorCtr="0">
            <a:spAutoFit/>
          </a:bodyPr>
          <a:lstStyle/>
          <a:p>
            <a:pPr marL="25400" lvl="0" indent="0" algn="l" rtl="0">
              <a:spcBef>
                <a:spcPts val="0"/>
              </a:spcBef>
              <a:spcAft>
                <a:spcPts val="0"/>
              </a:spcAft>
              <a:buNone/>
            </a:pPr>
            <a:fld id="{00000000-1234-1234-1234-123412341234}" type="slidenum">
              <a:rPr lang="en" sz="600">
                <a:solidFill>
                  <a:srgbClr val="636466"/>
                </a:solidFill>
              </a:rPr>
              <a:t>9</a:t>
            </a:fld>
            <a:endParaRPr sz="600">
              <a:solidFill>
                <a:srgbClr val="636466"/>
              </a:solidFill>
            </a:endParaRPr>
          </a:p>
        </p:txBody>
      </p:sp>
      <p:sp>
        <p:nvSpPr>
          <p:cNvPr id="373" name="Google Shape;373;p24"/>
          <p:cNvSpPr txBox="1"/>
          <p:nvPr/>
        </p:nvSpPr>
        <p:spPr>
          <a:xfrm>
            <a:off x="290225" y="2956350"/>
            <a:ext cx="2589300" cy="144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b="1">
                <a:solidFill>
                  <a:srgbClr val="44546A"/>
                </a:solidFill>
              </a:rPr>
              <a:t>Non sono ammessi </a:t>
            </a:r>
            <a:r>
              <a:rPr lang="en" sz="800">
                <a:solidFill>
                  <a:srgbClr val="44546A"/>
                </a:solidFill>
              </a:rPr>
              <a:t>edifici destinati a:</a:t>
            </a:r>
            <a:endParaRPr sz="800">
              <a:solidFill>
                <a:srgbClr val="44546A"/>
              </a:solidFill>
            </a:endParaRPr>
          </a:p>
          <a:p>
            <a:pPr marL="0" lvl="0" indent="0" algn="l" rtl="0">
              <a:lnSpc>
                <a:spcPct val="50000"/>
              </a:lnSpc>
              <a:spcBef>
                <a:spcPts val="0"/>
              </a:spcBef>
              <a:spcAft>
                <a:spcPts val="0"/>
              </a:spcAft>
              <a:buNone/>
            </a:pPr>
            <a:endParaRPr sz="800">
              <a:solidFill>
                <a:srgbClr val="44546A"/>
              </a:solidFill>
            </a:endParaRPr>
          </a:p>
          <a:p>
            <a:pPr marL="0" lvl="0" indent="0" algn="l" rtl="0">
              <a:lnSpc>
                <a:spcPct val="115000"/>
              </a:lnSpc>
              <a:spcBef>
                <a:spcPts val="0"/>
              </a:spcBef>
              <a:spcAft>
                <a:spcPts val="0"/>
              </a:spcAft>
              <a:buNone/>
            </a:pPr>
            <a:r>
              <a:rPr lang="en" sz="800">
                <a:solidFill>
                  <a:srgbClr val="44546A"/>
                </a:solidFill>
              </a:rPr>
              <a:t>• </a:t>
            </a:r>
            <a:r>
              <a:rPr lang="en" sz="800" b="1">
                <a:solidFill>
                  <a:srgbClr val="44546A"/>
                </a:solidFill>
              </a:rPr>
              <a:t>Estrazione, stoccaggio, trasporto o produzione di combustibili fossili</a:t>
            </a:r>
            <a:r>
              <a:rPr lang="en" sz="800">
                <a:solidFill>
                  <a:srgbClr val="44546A"/>
                </a:solidFill>
              </a:rPr>
              <a:t>, compreso l'uso a valle;</a:t>
            </a:r>
            <a:endParaRPr sz="800">
              <a:solidFill>
                <a:srgbClr val="44546A"/>
              </a:solidFill>
            </a:endParaRPr>
          </a:p>
          <a:p>
            <a:pPr marL="0" lvl="0" indent="0" algn="l" rtl="0">
              <a:lnSpc>
                <a:spcPct val="115000"/>
              </a:lnSpc>
              <a:spcBef>
                <a:spcPts val="0"/>
              </a:spcBef>
              <a:spcAft>
                <a:spcPts val="0"/>
              </a:spcAft>
              <a:buNone/>
            </a:pPr>
            <a:r>
              <a:rPr lang="en" sz="800">
                <a:solidFill>
                  <a:srgbClr val="44546A"/>
                </a:solidFill>
              </a:rPr>
              <a:t>• </a:t>
            </a:r>
            <a:r>
              <a:rPr lang="en" sz="800" b="1">
                <a:solidFill>
                  <a:srgbClr val="44546A"/>
                </a:solidFill>
              </a:rPr>
              <a:t>Scambio di quote ETS </a:t>
            </a:r>
            <a:r>
              <a:rPr lang="en" sz="800">
                <a:solidFill>
                  <a:srgbClr val="44546A"/>
                </a:solidFill>
              </a:rPr>
              <a:t>(Emissions Trading Schemes) che generano emissioni di gas a effetto serra previste non inferiori ai pertinenti parametri di riferimento;</a:t>
            </a:r>
            <a:endParaRPr sz="800">
              <a:solidFill>
                <a:srgbClr val="44546A"/>
              </a:solidFill>
            </a:endParaRPr>
          </a:p>
          <a:p>
            <a:pPr marL="0" lvl="0" indent="0" algn="l" rtl="0">
              <a:lnSpc>
                <a:spcPct val="115000"/>
              </a:lnSpc>
              <a:spcBef>
                <a:spcPts val="0"/>
              </a:spcBef>
              <a:spcAft>
                <a:spcPts val="0"/>
              </a:spcAft>
              <a:buNone/>
            </a:pPr>
            <a:r>
              <a:rPr lang="en" sz="800">
                <a:solidFill>
                  <a:srgbClr val="44546A"/>
                </a:solidFill>
              </a:rPr>
              <a:t>• </a:t>
            </a:r>
            <a:r>
              <a:rPr lang="en" sz="800" b="1">
                <a:solidFill>
                  <a:srgbClr val="44546A"/>
                </a:solidFill>
              </a:rPr>
              <a:t>Esclusione dall’intervento di caldaie a gas naturale</a:t>
            </a:r>
            <a:endParaRPr sz="800" b="1">
              <a:solidFill>
                <a:srgbClr val="44546A"/>
              </a:solidFill>
            </a:endParaRPr>
          </a:p>
          <a:p>
            <a:pPr marL="0" lvl="0" indent="0" algn="l" rtl="0">
              <a:lnSpc>
                <a:spcPct val="115000"/>
              </a:lnSpc>
              <a:spcBef>
                <a:spcPts val="0"/>
              </a:spcBef>
              <a:spcAft>
                <a:spcPts val="0"/>
              </a:spcAft>
              <a:buNone/>
            </a:pPr>
            <a:r>
              <a:rPr lang="en" sz="800">
                <a:solidFill>
                  <a:srgbClr val="44546A"/>
                </a:solidFill>
              </a:rPr>
              <a:t>• </a:t>
            </a:r>
            <a:r>
              <a:rPr lang="en" sz="800" b="1">
                <a:solidFill>
                  <a:srgbClr val="44546A"/>
                </a:solidFill>
              </a:rPr>
              <a:t>Attività connesse alle discariche di rifiuti, agli inceneritori e agli impianti di trattamento meccanico biologico.</a:t>
            </a:r>
            <a:endParaRPr sz="800" b="1">
              <a:solidFill>
                <a:srgbClr val="44546A"/>
              </a:solidFill>
            </a:endParaRPr>
          </a:p>
          <a:p>
            <a:pPr marL="0" lvl="0" indent="0" algn="l" rtl="0">
              <a:spcBef>
                <a:spcPts val="0"/>
              </a:spcBef>
              <a:spcAft>
                <a:spcPts val="0"/>
              </a:spcAft>
              <a:buNone/>
            </a:pPr>
            <a:endParaRPr sz="800">
              <a:solidFill>
                <a:srgbClr val="44546A"/>
              </a:solidFill>
            </a:endParaRPr>
          </a:p>
        </p:txBody>
      </p:sp>
      <p:sp>
        <p:nvSpPr>
          <p:cNvPr id="374" name="Google Shape;374;p24"/>
          <p:cNvSpPr txBox="1"/>
          <p:nvPr/>
        </p:nvSpPr>
        <p:spPr>
          <a:xfrm>
            <a:off x="95100" y="1513825"/>
            <a:ext cx="613200" cy="261600"/>
          </a:xfrm>
          <a:prstGeom prst="rect">
            <a:avLst/>
          </a:prstGeom>
          <a:solidFill>
            <a:srgbClr val="FFFEFD"/>
          </a:solidFill>
          <a:ln w="9525" cap="flat" cmpd="sng">
            <a:solidFill>
              <a:srgbClr val="415364"/>
            </a:solidFill>
            <a:prstDash val="solid"/>
            <a:round/>
            <a:headEnd type="none" w="sm" len="sm"/>
            <a:tailEnd type="none" w="sm" len="sm"/>
          </a:ln>
        </p:spPr>
        <p:txBody>
          <a:bodyPr spcFirstLastPara="1" wrap="square" lIns="0" tIns="45700" rIns="91425" bIns="45700" anchor="ctr" anchorCtr="0">
            <a:noAutofit/>
          </a:bodyPr>
          <a:lstStyle/>
          <a:p>
            <a:pPr marL="0" marR="0" lvl="0" indent="0" algn="ctr" rtl="0">
              <a:lnSpc>
                <a:spcPct val="100000"/>
              </a:lnSpc>
              <a:spcBef>
                <a:spcPts val="0"/>
              </a:spcBef>
              <a:spcAft>
                <a:spcPts val="0"/>
              </a:spcAft>
              <a:buClr>
                <a:srgbClr val="415364"/>
              </a:buClr>
              <a:buSzPts val="1100"/>
              <a:buFont typeface="Arial"/>
              <a:buNone/>
            </a:pPr>
            <a:r>
              <a:rPr lang="en" sz="1100" b="1">
                <a:solidFill>
                  <a:srgbClr val="415364"/>
                </a:solidFill>
                <a:latin typeface="Overlock"/>
                <a:ea typeface="Overlock"/>
                <a:cs typeface="Overlock"/>
                <a:sym typeface="Overlock"/>
              </a:rPr>
              <a:t>  </a:t>
            </a:r>
            <a:r>
              <a:rPr lang="en" sz="1100" b="1" u="sng">
                <a:solidFill>
                  <a:srgbClr val="415364"/>
                </a:solidFill>
                <a:latin typeface="Overlock"/>
                <a:ea typeface="Overlock"/>
                <a:cs typeface="Overlock"/>
                <a:sym typeface="Overlock"/>
              </a:rPr>
              <a:t>Scheda</a:t>
            </a:r>
            <a:endParaRPr/>
          </a:p>
        </p:txBody>
      </p:sp>
    </p:spTree>
  </p:cSld>
  <p:clrMapOvr>
    <a:masterClrMapping/>
  </p:clrMapOvr>
</p:sld>
</file>

<file path=ppt/theme/theme1.xml><?xml version="1.0" encoding="utf-8"?>
<a:theme xmlns:a="http://schemas.openxmlformats.org/drawingml/2006/main"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3376ED2D995F2A44901D92E21F156679" ma:contentTypeVersion="13" ma:contentTypeDescription="Creare un nuovo documento." ma:contentTypeScope="" ma:versionID="117b6e63637a8d14c39e1173e7d410b6">
  <xsd:schema xmlns:xsd="http://www.w3.org/2001/XMLSchema" xmlns:xs="http://www.w3.org/2001/XMLSchema" xmlns:p="http://schemas.microsoft.com/office/2006/metadata/properties" xmlns:ns2="158254a4-a9ce-4720-8400-4a52a3b99059" xmlns:ns3="c0008e6a-bacb-4fcf-ac5d-1ba3b4e12ec6" targetNamespace="http://schemas.microsoft.com/office/2006/metadata/properties" ma:root="true" ma:fieldsID="2cc73e9a0b012378eecee14303a8fd0f" ns2:_="" ns3:_="">
    <xsd:import namespace="158254a4-a9ce-4720-8400-4a52a3b99059"/>
    <xsd:import namespace="c0008e6a-bacb-4fcf-ac5d-1ba3b4e12ec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8254a4-a9ce-4720-8400-4a52a3b990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Tag immagine" ma:readOnly="false" ma:fieldId="{5cf76f15-5ced-4ddc-b409-7134ff3c332f}" ma:taxonomyMulti="true" ma:sspId="7286b6b2-c72c-46b9-90f5-a8990622a002"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0008e6a-bacb-4fcf-ac5d-1ba3b4e12ec6" elementFormDefault="qualified">
    <xsd:import namespace="http://schemas.microsoft.com/office/2006/documentManagement/types"/>
    <xsd:import namespace="http://schemas.microsoft.com/office/infopath/2007/PartnerControls"/>
    <xsd:element name="SharedWithUsers" ma:index="10"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Condiviso con dettagli" ma:internalName="SharedWithDetails" ma:readOnly="true">
      <xsd:simpleType>
        <xsd:restriction base="dms:Note">
          <xsd:maxLength value="255"/>
        </xsd:restriction>
      </xsd:simpleType>
    </xsd:element>
    <xsd:element name="TaxCatchAll" ma:index="14" nillable="true" ma:displayName="Taxonomy Catch All Column" ma:hidden="true" ma:list="{1e602cc6-f427-4db5-ba58-678d86b6d09a}" ma:internalName="TaxCatchAll" ma:showField="CatchAllData" ma:web="c0008e6a-bacb-4fcf-ac5d-1ba3b4e12ec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c0008e6a-bacb-4fcf-ac5d-1ba3b4e12ec6" xsi:nil="true"/>
    <lcf76f155ced4ddcb4097134ff3c332f xmlns="158254a4-a9ce-4720-8400-4a52a3b990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96ADD47-9618-4FF6-AA6F-56361541769D}"/>
</file>

<file path=customXml/itemProps2.xml><?xml version="1.0" encoding="utf-8"?>
<ds:datastoreItem xmlns:ds="http://schemas.openxmlformats.org/officeDocument/2006/customXml" ds:itemID="{23177474-9FA7-4E6A-85E5-D12919C36853}"/>
</file>

<file path=customXml/itemProps3.xml><?xml version="1.0" encoding="utf-8"?>
<ds:datastoreItem xmlns:ds="http://schemas.openxmlformats.org/officeDocument/2006/customXml" ds:itemID="{FF6957F9-5131-4DC9-9C6D-0F449A165AA7}"/>
</file>

<file path=docProps/app.xml><?xml version="1.0" encoding="utf-8"?>
<Properties xmlns="http://schemas.openxmlformats.org/officeDocument/2006/extended-properties" xmlns:vt="http://schemas.openxmlformats.org/officeDocument/2006/docPropsVTypes">
  <TotalTime>0</TotalTime>
  <Words>6763</Words>
  <Application>Microsoft Office PowerPoint</Application>
  <PresentationFormat>Presentazione su schermo (16:9)</PresentationFormat>
  <Paragraphs>421</Paragraphs>
  <Slides>28</Slides>
  <Notes>28</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28</vt:i4>
      </vt:variant>
    </vt:vector>
  </HeadingPairs>
  <TitlesOfParts>
    <vt:vector size="38" baseType="lpstr">
      <vt:lpstr>Arial</vt:lpstr>
      <vt:lpstr>Roboto</vt:lpstr>
      <vt:lpstr>Calibri</vt:lpstr>
      <vt:lpstr>Georgia</vt:lpstr>
      <vt:lpstr>Helvetica Neue</vt:lpstr>
      <vt:lpstr>Lato</vt:lpstr>
      <vt:lpstr>Raleway</vt:lpstr>
      <vt:lpstr>Arial Narrow</vt:lpstr>
      <vt:lpstr>Overlock</vt:lpstr>
      <vt:lpstr>Streamline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cp:lastModifiedBy>PwC</cp:lastModifiedBy>
  <cp:revision>1</cp:revision>
  <dcterms:modified xsi:type="dcterms:W3CDTF">2023-11-23T11:58:31Z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0x0101003376ED2D995F2A44901D92E21F156679</vt:lpwstr>
  </property>
</Properties>
</file>